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69" r:id="rId3"/>
    <p:sldId id="259" r:id="rId4"/>
    <p:sldId id="270" r:id="rId5"/>
    <p:sldId id="271" r:id="rId6"/>
    <p:sldId id="272" r:id="rId7"/>
    <p:sldId id="266" r:id="rId8"/>
    <p:sldId id="276" r:id="rId9"/>
    <p:sldId id="280" r:id="rId10"/>
    <p:sldId id="260" r:id="rId11"/>
    <p:sldId id="264" r:id="rId12"/>
    <p:sldId id="282" r:id="rId13"/>
    <p:sldId id="267" r:id="rId14"/>
    <p:sldId id="268" r:id="rId15"/>
    <p:sldId id="283" r:id="rId16"/>
    <p:sldId id="273" r:id="rId17"/>
    <p:sldId id="274" r:id="rId18"/>
    <p:sldId id="275" r:id="rId19"/>
    <p:sldId id="277" r:id="rId20"/>
    <p:sldId id="278" r:id="rId21"/>
    <p:sldId id="279"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75" d="100"/>
          <a:sy n="75" d="100"/>
        </p:scale>
        <p:origin x="2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CA3166-748F-4B93-AD97-7A70008D92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76B7C2-E15E-44B8-8B07-63B3E87253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739732-34B2-48F1-B84D-2FC8B6D000A1}" type="datetimeFigureOut">
              <a:rPr lang="en-US" smtClean="0"/>
              <a:t>1/14/2019</a:t>
            </a:fld>
            <a:endParaRPr lang="en-US"/>
          </a:p>
        </p:txBody>
      </p:sp>
      <p:sp>
        <p:nvSpPr>
          <p:cNvPr id="4" name="Footer Placeholder 3">
            <a:extLst>
              <a:ext uri="{FF2B5EF4-FFF2-40B4-BE49-F238E27FC236}">
                <a16:creationId xmlns:a16="http://schemas.microsoft.com/office/drawing/2014/main" id="{704E8115-B18B-4085-9C08-4D7F653E44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C26E4B-DD36-4B0F-8B83-37775082E0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B72AE2-A535-4D75-862D-36535D68BBF6}" type="slidenum">
              <a:rPr lang="en-US" smtClean="0"/>
              <a:t>‹#›</a:t>
            </a:fld>
            <a:endParaRPr lang="en-US"/>
          </a:p>
        </p:txBody>
      </p:sp>
    </p:spTree>
    <p:extLst>
      <p:ext uri="{BB962C8B-B14F-4D97-AF65-F5344CB8AC3E}">
        <p14:creationId xmlns:p14="http://schemas.microsoft.com/office/powerpoint/2010/main" val="191305414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473F3-CE46-445A-A58D-71E4A1AFC70E}"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FCC271-A8E5-423B-B5D8-8F1FDAAC0DE1}" type="slidenum">
              <a:rPr lang="en-US" smtClean="0"/>
              <a:t>‹#›</a:t>
            </a:fld>
            <a:endParaRPr lang="en-US"/>
          </a:p>
        </p:txBody>
      </p:sp>
    </p:spTree>
    <p:extLst>
      <p:ext uri="{BB962C8B-B14F-4D97-AF65-F5344CB8AC3E}">
        <p14:creationId xmlns:p14="http://schemas.microsoft.com/office/powerpoint/2010/main" val="126293540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4811C7F-0F3E-4843-81A8-E3BCCBE28B27}"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158097432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811C7F-0F3E-4843-81A8-E3BCCBE28B27}"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3787963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811C7F-0F3E-4843-81A8-E3BCCBE28B27}"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176586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811C7F-0F3E-4843-81A8-E3BCCBE28B27}"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136307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F4811C7F-0F3E-4843-81A8-E3BCCBE28B27}"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5679791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4811C7F-0F3E-4843-81A8-E3BCCBE28B27}" type="datetimeFigureOut">
              <a:rPr lang="en-US" smtClean="0"/>
              <a:t>1/14/2019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302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F4811C7F-0F3E-4843-81A8-E3BCCBE28B27}"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B3FA7-60EE-41BA-B392-95491175538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5116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811C7F-0F3E-4843-81A8-E3BCCBE28B27}"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385951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11C7F-0F3E-4843-81A8-E3BCCBE28B27}"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140203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F4811C7F-0F3E-4843-81A8-E3BCCBE28B27}" type="datetimeFigureOut">
              <a:rPr lang="en-US" smtClean="0"/>
              <a:t>1/14/2019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350370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4811C7F-0F3E-4843-81A8-E3BCCBE28B27}" type="datetimeFigureOut">
              <a:rPr lang="en-US" smtClean="0"/>
              <a:t>1/14/2019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26B3FA7-60EE-41BA-B392-95491175538A}" type="slidenum">
              <a:rPr lang="en-US" smtClean="0"/>
              <a:t>‹#›</a:t>
            </a:fld>
            <a:endParaRPr lang="en-US"/>
          </a:p>
        </p:txBody>
      </p:sp>
    </p:spTree>
    <p:extLst>
      <p:ext uri="{BB962C8B-B14F-4D97-AF65-F5344CB8AC3E}">
        <p14:creationId xmlns:p14="http://schemas.microsoft.com/office/powerpoint/2010/main" val="104942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003634" y="6553284"/>
            <a:ext cx="184731" cy="253916"/>
          </a:xfrm>
          <a:prstGeom prst="rect">
            <a:avLst/>
          </a:prstGeom>
        </p:spPr>
        <p:txBody>
          <a:bodyPr vert="horz" wrap="none" lIns="91440" tIns="45720" rIns="91440" bIns="45720" rtlCol="0" anchor="b" anchorCtr="1">
            <a:spAutoFit/>
          </a:bodyPr>
          <a:lstStyle>
            <a:lvl1pPr algn="l">
              <a:defRPr sz="1050">
                <a:solidFill>
                  <a:schemeClr val="tx1">
                    <a:alpha val="70000"/>
                  </a:schemeClr>
                </a:solidFill>
              </a:defRPr>
            </a:lvl1pPr>
          </a:lstStyle>
          <a:p>
            <a:endParaRPr lang="en-US"/>
          </a:p>
        </p:txBody>
      </p:sp>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4811C7F-0F3E-4843-81A8-E3BCCBE28B27}" type="datetimeFigureOut">
              <a:rPr lang="en-US" smtClean="0"/>
              <a:t>1/14/2019</a:t>
            </a:fld>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26B3FA7-60EE-41BA-B392-95491175538A}" type="slidenum">
              <a:rPr lang="en-US" smtClean="0"/>
              <a:t>‹#›</a:t>
            </a:fld>
            <a:endParaRPr lang="en-US"/>
          </a:p>
        </p:txBody>
      </p:sp>
    </p:spTree>
    <p:extLst>
      <p:ext uri="{BB962C8B-B14F-4D97-AF65-F5344CB8AC3E}">
        <p14:creationId xmlns:p14="http://schemas.microsoft.com/office/powerpoint/2010/main" val="2458693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info@nepayogafestival.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appeningsmagazinepa.com/2018/05/31/nepa-yoga-festival/" TargetMode="External"/><Relationship Id="rId7" Type="http://schemas.openxmlformats.org/officeDocument/2006/relationships/hyperlink" Target="https://www.thetimes-tribune.com/news/happy-warriors-northeast-pa-yoga-festival-takes-over-montage-mountain-1.1942073" TargetMode="External"/><Relationship Id="rId2" Type="http://schemas.openxmlformats.org/officeDocument/2006/relationships/hyperlink" Target="https://www.timesleader.com/features/707107/nepa-yoga-festival-continues-to-grow-returns-to-scrantons-montage-mountain" TargetMode="External"/><Relationship Id="rId1" Type="http://schemas.openxmlformats.org/officeDocument/2006/relationships/slideLayout" Target="../slideLayouts/slideLayout2.xml"/><Relationship Id="rId6" Type="http://schemas.openxmlformats.org/officeDocument/2006/relationships/hyperlink" Target="https://theattainer.com/nepa-yoga-festival-sponsored-by-nearme-yoga" TargetMode="External"/><Relationship Id="rId5" Type="http://schemas.openxmlformats.org/officeDocument/2006/relationships/hyperlink" Target="https://nepascene.com/2015/09/strength-focus-celebrate-national-yoga-month-healthy-choices-inaugural-nepa-yoga-festival/" TargetMode="External"/><Relationship Id="rId4" Type="http://schemas.openxmlformats.org/officeDocument/2006/relationships/hyperlink" Target="https://wnep.com/2016/06/04/nepa-yoga-fest-comes-back-to-montage-mountai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acebook.com/NEPAyogafest" TargetMode="External"/><Relationship Id="rId2" Type="http://schemas.openxmlformats.org/officeDocument/2006/relationships/hyperlink" Target="http://www.nepayogafestival.com/" TargetMode="External"/><Relationship Id="rId1" Type="http://schemas.openxmlformats.org/officeDocument/2006/relationships/slideLayout" Target="../slideLayouts/slideLayout2.xml"/><Relationship Id="rId6" Type="http://schemas.openxmlformats.org/officeDocument/2006/relationships/hyperlink" Target="https://www.eventbrite.com/e/nepa-yoga-festival-tickets-50044867546?aff=Sponsorppt" TargetMode="External"/><Relationship Id="rId5" Type="http://schemas.openxmlformats.org/officeDocument/2006/relationships/hyperlink" Target="https://www.facebook.com/events/321895361893288/" TargetMode="External"/><Relationship Id="rId4" Type="http://schemas.openxmlformats.org/officeDocument/2006/relationships/hyperlink" Target="https://www.instagram.com/NEPAyogafes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player.vimeo.com/video/23685958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player.vimeo.com/video/171756684"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player.vimeo.com/video/224764695"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linkedin.com/pulse/20140413181244-7672789-7-reasons-why-your-business-should-be-sponsoring-an-ev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D125410-BDBD-4F00-BB84-B223E65D0C23}"/>
              </a:ext>
            </a:extLst>
          </p:cNvPr>
          <p:cNvSpPr>
            <a:spLocks noGrp="1"/>
          </p:cNvSpPr>
          <p:nvPr>
            <p:ph type="ftr" sz="quarter" idx="11"/>
          </p:nvPr>
        </p:nvSpPr>
        <p:spPr>
          <a:xfrm>
            <a:off x="6003634" y="6553284"/>
            <a:ext cx="184731" cy="253916"/>
          </a:xfrm>
        </p:spPr>
        <p:txBody>
          <a:bodyPr wrap="none" anchor="b" anchorCtr="1">
            <a:spAutoFit/>
          </a:bodyPr>
          <a:lstStyle/>
          <a:p>
            <a:endParaRPr lang="en-US"/>
          </a:p>
        </p:txBody>
      </p:sp>
      <p:sp>
        <p:nvSpPr>
          <p:cNvPr id="2" name="Title 1">
            <a:extLst>
              <a:ext uri="{FF2B5EF4-FFF2-40B4-BE49-F238E27FC236}">
                <a16:creationId xmlns:a16="http://schemas.microsoft.com/office/drawing/2014/main" id="{C58ED9BE-AC11-444C-BD88-5E910CC1AF8F}"/>
              </a:ext>
            </a:extLst>
          </p:cNvPr>
          <p:cNvSpPr>
            <a:spLocks noGrp="1"/>
          </p:cNvSpPr>
          <p:nvPr>
            <p:ph type="ctrTitle"/>
          </p:nvPr>
        </p:nvSpPr>
        <p:spPr/>
        <p:txBody>
          <a:bodyPr/>
          <a:lstStyle/>
          <a:p>
            <a:r>
              <a:rPr lang="en-US" dirty="0"/>
              <a:t>NEPA Yoga Festival Sponsorship</a:t>
            </a:r>
          </a:p>
        </p:txBody>
      </p:sp>
      <p:sp>
        <p:nvSpPr>
          <p:cNvPr id="3" name="Subtitle 2">
            <a:extLst>
              <a:ext uri="{FF2B5EF4-FFF2-40B4-BE49-F238E27FC236}">
                <a16:creationId xmlns:a16="http://schemas.microsoft.com/office/drawing/2014/main" id="{2B6F0221-1763-477B-AE9F-0110977FFDC2}"/>
              </a:ext>
            </a:extLst>
          </p:cNvPr>
          <p:cNvSpPr>
            <a:spLocks noGrp="1"/>
          </p:cNvSpPr>
          <p:nvPr>
            <p:ph type="subTitle" idx="1"/>
          </p:nvPr>
        </p:nvSpPr>
        <p:spPr/>
        <p:txBody>
          <a:bodyPr/>
          <a:lstStyle/>
          <a:p>
            <a:r>
              <a:rPr lang="en-US" dirty="0"/>
              <a:t>June 8, 2019</a:t>
            </a:r>
          </a:p>
          <a:p>
            <a:r>
              <a:rPr lang="en-US" dirty="0"/>
              <a:t>Montage Mountain</a:t>
            </a:r>
          </a:p>
          <a:p>
            <a:endParaRPr lang="en-US" dirty="0"/>
          </a:p>
        </p:txBody>
      </p:sp>
    </p:spTree>
    <p:extLst>
      <p:ext uri="{BB962C8B-B14F-4D97-AF65-F5344CB8AC3E}">
        <p14:creationId xmlns:p14="http://schemas.microsoft.com/office/powerpoint/2010/main" val="248863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9208-70A0-431E-B25F-16A76D045EA0}"/>
              </a:ext>
            </a:extLst>
          </p:cNvPr>
          <p:cNvSpPr>
            <a:spLocks noGrp="1"/>
          </p:cNvSpPr>
          <p:nvPr>
            <p:ph type="title"/>
          </p:nvPr>
        </p:nvSpPr>
        <p:spPr/>
        <p:txBody>
          <a:bodyPr>
            <a:normAutofit/>
          </a:bodyPr>
          <a:lstStyle/>
          <a:p>
            <a:r>
              <a:rPr lang="en-US" dirty="0">
                <a:solidFill>
                  <a:schemeClr val="dk1"/>
                </a:solidFill>
                <a:latin typeface="Calibri"/>
                <a:ea typeface="Calibri"/>
                <a:cs typeface="Calibri"/>
                <a:sym typeface="Calibri"/>
              </a:rPr>
              <a:t>Some Useful Facts</a:t>
            </a:r>
            <a:endParaRPr lang="en-US" dirty="0"/>
          </a:p>
        </p:txBody>
      </p:sp>
      <p:sp>
        <p:nvSpPr>
          <p:cNvPr id="3" name="Content Placeholder 2">
            <a:extLst>
              <a:ext uri="{FF2B5EF4-FFF2-40B4-BE49-F238E27FC236}">
                <a16:creationId xmlns:a16="http://schemas.microsoft.com/office/drawing/2014/main" id="{F507FFEA-D478-4B25-B073-8E21DC1218D1}"/>
              </a:ext>
            </a:extLst>
          </p:cNvPr>
          <p:cNvSpPr>
            <a:spLocks noGrp="1"/>
          </p:cNvSpPr>
          <p:nvPr>
            <p:ph idx="1"/>
          </p:nvPr>
        </p:nvSpPr>
        <p:spPr/>
        <p:txBody>
          <a:bodyPr>
            <a:normAutofit fontScale="85000" lnSpcReduction="20000"/>
          </a:bodyPr>
          <a:lstStyle/>
          <a:p>
            <a:pPr marL="285750" lvl="0" indent="-285750">
              <a:lnSpc>
                <a:spcPct val="150000"/>
              </a:lnSpc>
              <a:spcBef>
                <a:spcPts val="0"/>
              </a:spcBef>
              <a:buClr>
                <a:schemeClr val="dk1"/>
              </a:buClr>
              <a:buSzPct val="100000"/>
              <a:buFont typeface="Arial"/>
              <a:buChar char="•"/>
            </a:pPr>
            <a:r>
              <a:rPr lang="en-US" sz="2100" dirty="0">
                <a:sym typeface="Calibri"/>
              </a:rPr>
              <a:t>Build incredible loyalty while promoting your brand to the yoga community </a:t>
            </a:r>
          </a:p>
          <a:p>
            <a:pPr marL="285750" lvl="0" indent="-285750">
              <a:lnSpc>
                <a:spcPct val="150000"/>
              </a:lnSpc>
              <a:spcBef>
                <a:spcPts val="0"/>
              </a:spcBef>
              <a:buClr>
                <a:schemeClr val="dk1"/>
              </a:buClr>
              <a:buSzPct val="100000"/>
              <a:buFont typeface="Arial"/>
              <a:buChar char="•"/>
            </a:pPr>
            <a:r>
              <a:rPr lang="en-US" sz="2100" dirty="0"/>
              <a:t> Forbes magazine reported 37 million people were doing yoga, up from 20 million in 2013. Those students spent $5.8 billion on classes, and that amount has doubled in the past few years,</a:t>
            </a:r>
            <a:endParaRPr lang="en-US" sz="2100" dirty="0">
              <a:sym typeface="Calibri"/>
            </a:endParaRPr>
          </a:p>
          <a:p>
            <a:pPr marL="285750" lvl="0" indent="-285750">
              <a:lnSpc>
                <a:spcPct val="150000"/>
              </a:lnSpc>
              <a:spcBef>
                <a:spcPts val="0"/>
              </a:spcBef>
              <a:buClr>
                <a:schemeClr val="dk1"/>
              </a:buClr>
              <a:buSzPct val="100000"/>
              <a:buFont typeface="Arial"/>
              <a:buChar char="•"/>
            </a:pPr>
            <a:r>
              <a:rPr lang="en-US" sz="2100" dirty="0">
                <a:sym typeface="Calibri"/>
              </a:rPr>
              <a:t>There are more than 80,000 yoga teachers in the US</a:t>
            </a:r>
          </a:p>
          <a:p>
            <a:pPr marL="285750" lvl="0" indent="-285750">
              <a:lnSpc>
                <a:spcPct val="150000"/>
              </a:lnSpc>
              <a:spcBef>
                <a:spcPts val="0"/>
              </a:spcBef>
              <a:buClr>
                <a:schemeClr val="dk1"/>
              </a:buClr>
              <a:buSzPct val="100000"/>
              <a:buFont typeface="Arial"/>
              <a:buChar char="•"/>
            </a:pPr>
            <a:r>
              <a:rPr lang="en-US" sz="2100" dirty="0">
                <a:sym typeface="Calibri"/>
              </a:rPr>
              <a:t>People that practice yoga are family oriented (55% are married)</a:t>
            </a:r>
          </a:p>
          <a:p>
            <a:pPr marL="285750" lvl="0" indent="-285750">
              <a:lnSpc>
                <a:spcPct val="150000"/>
              </a:lnSpc>
              <a:spcBef>
                <a:spcPts val="0"/>
              </a:spcBef>
              <a:buClr>
                <a:schemeClr val="dk1"/>
              </a:buClr>
              <a:buSzPct val="100000"/>
              <a:buFont typeface="Arial"/>
              <a:buChar char="•"/>
            </a:pPr>
            <a:r>
              <a:rPr lang="en-US" sz="2100" dirty="0">
                <a:sym typeface="Calibri"/>
              </a:rPr>
              <a:t>Yogis are professional (80% have college degrees or higher)</a:t>
            </a:r>
          </a:p>
          <a:p>
            <a:pPr marL="285750" lvl="0" indent="-285750">
              <a:lnSpc>
                <a:spcPct val="150000"/>
              </a:lnSpc>
              <a:spcBef>
                <a:spcPts val="0"/>
              </a:spcBef>
              <a:buClr>
                <a:schemeClr val="dk1"/>
              </a:buClr>
              <a:buSzPct val="100000"/>
              <a:buFont typeface="Arial"/>
              <a:buChar char="•"/>
            </a:pPr>
            <a:r>
              <a:rPr lang="en-US" sz="2100" dirty="0">
                <a:sym typeface="Calibri"/>
              </a:rPr>
              <a:t>Yoga fans are also wealthy (66% earn $50K and more)</a:t>
            </a:r>
          </a:p>
          <a:p>
            <a:endParaRPr lang="en-US" dirty="0"/>
          </a:p>
        </p:txBody>
      </p:sp>
      <p:sp>
        <p:nvSpPr>
          <p:cNvPr id="4" name="Footer Placeholder 3">
            <a:extLst>
              <a:ext uri="{FF2B5EF4-FFF2-40B4-BE49-F238E27FC236}">
                <a16:creationId xmlns:a16="http://schemas.microsoft.com/office/drawing/2014/main" id="{24B04C38-CDCC-450D-BED7-8B5F7093836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1561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DF2F3-5918-4F65-BBE2-CD153E23A43F}"/>
              </a:ext>
            </a:extLst>
          </p:cNvPr>
          <p:cNvSpPr>
            <a:spLocks noGrp="1"/>
          </p:cNvSpPr>
          <p:nvPr>
            <p:ph type="title"/>
          </p:nvPr>
        </p:nvSpPr>
        <p:spPr/>
        <p:txBody>
          <a:bodyPr/>
          <a:lstStyle/>
          <a:p>
            <a:r>
              <a:rPr lang="en-US" b="1" dirty="0">
                <a:solidFill>
                  <a:schemeClr val="dk1"/>
                </a:solidFill>
                <a:latin typeface="Calibri"/>
                <a:ea typeface="Calibri"/>
                <a:cs typeface="Calibri"/>
                <a:sym typeface="Calibri"/>
              </a:rPr>
              <a:t>Partner with us as a Yoga Studio </a:t>
            </a:r>
            <a:endParaRPr lang="en-US" dirty="0"/>
          </a:p>
        </p:txBody>
      </p:sp>
      <p:sp>
        <p:nvSpPr>
          <p:cNvPr id="3" name="Content Placeholder 2">
            <a:extLst>
              <a:ext uri="{FF2B5EF4-FFF2-40B4-BE49-F238E27FC236}">
                <a16:creationId xmlns:a16="http://schemas.microsoft.com/office/drawing/2014/main" id="{CA070167-D8CD-4711-A138-BB5C2E22F7CF}"/>
              </a:ext>
            </a:extLst>
          </p:cNvPr>
          <p:cNvSpPr>
            <a:spLocks noGrp="1"/>
          </p:cNvSpPr>
          <p:nvPr>
            <p:ph idx="1"/>
          </p:nvPr>
        </p:nvSpPr>
        <p:spPr/>
        <p:txBody>
          <a:bodyPr>
            <a:normAutofit fontScale="92500" lnSpcReduction="20000"/>
          </a:bodyPr>
          <a:lstStyle/>
          <a:p>
            <a:pPr marL="0" lvl="0" indent="0">
              <a:spcBef>
                <a:spcPts val="0"/>
              </a:spcBef>
              <a:buClr>
                <a:srgbClr val="9BAFB5"/>
              </a:buClr>
              <a:buSzPct val="25000"/>
              <a:buNone/>
            </a:pPr>
            <a:r>
              <a:rPr lang="en-US" sz="2000" dirty="0">
                <a:solidFill>
                  <a:srgbClr val="000000"/>
                </a:solidFill>
                <a:latin typeface="Calibri"/>
                <a:ea typeface="Calibri"/>
                <a:cs typeface="Calibri"/>
                <a:sym typeface="Calibri"/>
              </a:rPr>
              <a:t>• $125 which is cheaper than 2 festival tickets!!!!</a:t>
            </a:r>
          </a:p>
          <a:p>
            <a:pPr marL="457200" indent="-457200">
              <a:spcBef>
                <a:spcPts val="0"/>
              </a:spcBef>
              <a:buClr>
                <a:srgbClr val="9BAFB5"/>
              </a:buClr>
              <a:buSzPct val="25000"/>
              <a:buFont typeface="+mj-lt"/>
              <a:buAutoNum type="arabicPeriod"/>
            </a:pPr>
            <a:r>
              <a:rPr lang="en-US" sz="2000" dirty="0">
                <a:solidFill>
                  <a:srgbClr val="000000"/>
                </a:solidFill>
                <a:latin typeface="Calibri"/>
                <a:ea typeface="Calibri"/>
                <a:cs typeface="Calibri"/>
                <a:sym typeface="Calibri"/>
              </a:rPr>
              <a:t>What you get:</a:t>
            </a:r>
          </a:p>
          <a:p>
            <a:pPr marL="457200" indent="-457200">
              <a:spcBef>
                <a:spcPts val="0"/>
              </a:spcBef>
              <a:buClr>
                <a:srgbClr val="9BAFB5"/>
              </a:buClr>
              <a:buSzPct val="25000"/>
              <a:buFont typeface="+mj-lt"/>
              <a:buAutoNum type="arabicPeriod"/>
            </a:pPr>
            <a:r>
              <a:rPr lang="en-US" sz="2000" dirty="0">
                <a:solidFill>
                  <a:srgbClr val="000000"/>
                </a:solidFill>
                <a:latin typeface="Calibri"/>
                <a:ea typeface="Calibri"/>
                <a:cs typeface="Calibri"/>
                <a:sym typeface="Calibri"/>
              </a:rPr>
              <a:t>Your information on display at the Sponsor table</a:t>
            </a:r>
          </a:p>
          <a:p>
            <a:pPr marL="457200" indent="-457200">
              <a:spcBef>
                <a:spcPts val="0"/>
              </a:spcBef>
              <a:buClr>
                <a:srgbClr val="9BAFB5"/>
              </a:buClr>
              <a:buSzPct val="25000"/>
              <a:buFont typeface="+mj-lt"/>
              <a:buAutoNum type="arabicPeriod"/>
            </a:pPr>
            <a:r>
              <a:rPr lang="en-US" sz="2000" dirty="0">
                <a:solidFill>
                  <a:srgbClr val="000000"/>
                </a:solidFill>
                <a:latin typeface="Calibri"/>
                <a:ea typeface="Calibri"/>
                <a:cs typeface="Calibri"/>
                <a:sym typeface="Calibri"/>
              </a:rPr>
              <a:t>Logo and website link to your business from the website until next festival</a:t>
            </a:r>
          </a:p>
          <a:p>
            <a:pPr marL="457200" indent="-457200">
              <a:spcBef>
                <a:spcPts val="0"/>
              </a:spcBef>
              <a:buClr>
                <a:srgbClr val="9BAFB5"/>
              </a:buClr>
              <a:buSzPct val="25000"/>
              <a:buFont typeface="+mj-lt"/>
              <a:buAutoNum type="arabicPeriod"/>
            </a:pPr>
            <a:r>
              <a:rPr lang="en-US" sz="2000" dirty="0">
                <a:solidFill>
                  <a:srgbClr val="000000"/>
                </a:solidFill>
                <a:latin typeface="Calibri"/>
                <a:ea typeface="Calibri"/>
                <a:cs typeface="Calibri"/>
                <a:sym typeface="Calibri"/>
              </a:rPr>
              <a:t>Program Listing </a:t>
            </a:r>
          </a:p>
          <a:p>
            <a:pPr marL="457200" indent="-457200">
              <a:spcBef>
                <a:spcPts val="0"/>
              </a:spcBef>
              <a:buClr>
                <a:srgbClr val="9BAFB5"/>
              </a:buClr>
              <a:buSzPct val="25000"/>
              <a:buFont typeface="+mj-lt"/>
              <a:buAutoNum type="arabicPeriod"/>
            </a:pPr>
            <a:r>
              <a:rPr lang="en-US" sz="2000" dirty="0">
                <a:solidFill>
                  <a:srgbClr val="000000"/>
                </a:solidFill>
                <a:latin typeface="Calibri"/>
                <a:ea typeface="Calibri"/>
                <a:cs typeface="Calibri"/>
                <a:sym typeface="Calibri"/>
              </a:rPr>
              <a:t>Social Media Promotion via Instagram &amp; Facebook  (min 1X)</a:t>
            </a:r>
          </a:p>
          <a:p>
            <a:pPr marL="457200" indent="-457200">
              <a:spcBef>
                <a:spcPts val="0"/>
              </a:spcBef>
              <a:buClr>
                <a:srgbClr val="9BAFB5"/>
              </a:buClr>
              <a:buSzPct val="25000"/>
              <a:buFont typeface="+mj-lt"/>
              <a:buAutoNum type="arabicPeriod"/>
            </a:pPr>
            <a:r>
              <a:rPr lang="en-US" sz="2000" dirty="0">
                <a:solidFill>
                  <a:srgbClr val="000000"/>
                </a:solidFill>
                <a:latin typeface="Calibri"/>
                <a:ea typeface="Calibri"/>
                <a:cs typeface="Calibri"/>
                <a:sym typeface="Calibri"/>
              </a:rPr>
              <a:t>(2) Festival General Admission passes &amp; Discount code for the rest of your staff and students</a:t>
            </a:r>
          </a:p>
          <a:p>
            <a:pPr marL="457200" indent="-457200">
              <a:spcBef>
                <a:spcPts val="0"/>
              </a:spcBef>
              <a:buClr>
                <a:srgbClr val="9BAFB5"/>
              </a:buClr>
              <a:buSzPct val="25000"/>
              <a:buFont typeface="+mj-lt"/>
              <a:buAutoNum type="arabicPeriod"/>
            </a:pPr>
            <a:endParaRPr lang="en-US" sz="2000" dirty="0">
              <a:solidFill>
                <a:srgbClr val="000000"/>
              </a:solidFill>
              <a:latin typeface="Calibri"/>
              <a:ea typeface="Calibri"/>
              <a:cs typeface="Calibri"/>
              <a:sym typeface="Calibri"/>
            </a:endParaRPr>
          </a:p>
          <a:p>
            <a:pPr>
              <a:spcBef>
                <a:spcPts val="0"/>
              </a:spcBef>
              <a:buClr>
                <a:srgbClr val="9BAFB5"/>
              </a:buClr>
              <a:buSzPct val="25000"/>
            </a:pPr>
            <a:r>
              <a:rPr lang="en-US" sz="2800" dirty="0">
                <a:solidFill>
                  <a:srgbClr val="000000"/>
                </a:solidFill>
                <a:latin typeface="Calibri"/>
                <a:cs typeface="Calibri"/>
                <a:sym typeface="Calibri"/>
              </a:rPr>
              <a:t>10% commission on all tickets sold through your affiliate link </a:t>
            </a:r>
            <a:endParaRPr lang="en-US" sz="2800" dirty="0">
              <a:solidFill>
                <a:srgbClr val="000000">
                  <a:lumMod val="85000"/>
                  <a:lumOff val="15000"/>
                </a:srgbClr>
              </a:solidFill>
            </a:endParaRPr>
          </a:p>
          <a:p>
            <a:pPr marL="0" indent="0">
              <a:spcBef>
                <a:spcPts val="0"/>
              </a:spcBef>
              <a:buSzPct val="25000"/>
              <a:buNone/>
            </a:pPr>
            <a:endParaRPr lang="en-US" dirty="0"/>
          </a:p>
        </p:txBody>
      </p:sp>
      <p:sp>
        <p:nvSpPr>
          <p:cNvPr id="4" name="Footer Placeholder 3">
            <a:extLst>
              <a:ext uri="{FF2B5EF4-FFF2-40B4-BE49-F238E27FC236}">
                <a16:creationId xmlns:a16="http://schemas.microsoft.com/office/drawing/2014/main" id="{518A7C41-9B33-40FE-8025-44D54530A39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5433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D90B9-3333-413C-BA1A-F0FCEB60CBED}"/>
              </a:ext>
            </a:extLst>
          </p:cNvPr>
          <p:cNvSpPr>
            <a:spLocks noGrp="1"/>
          </p:cNvSpPr>
          <p:nvPr>
            <p:ph type="title"/>
          </p:nvPr>
        </p:nvSpPr>
        <p:spPr/>
        <p:txBody>
          <a:bodyPr/>
          <a:lstStyle/>
          <a:p>
            <a:r>
              <a:rPr lang="en-US" dirty="0"/>
              <a:t>Sponsor us to make us better!</a:t>
            </a:r>
          </a:p>
        </p:txBody>
      </p:sp>
      <p:sp>
        <p:nvSpPr>
          <p:cNvPr id="3" name="Content Placeholder 2">
            <a:extLst>
              <a:ext uri="{FF2B5EF4-FFF2-40B4-BE49-F238E27FC236}">
                <a16:creationId xmlns:a16="http://schemas.microsoft.com/office/drawing/2014/main" id="{2FAB6253-FD83-4F6C-8083-56A85CAD033D}"/>
              </a:ext>
            </a:extLst>
          </p:cNvPr>
          <p:cNvSpPr>
            <a:spLocks noGrp="1"/>
          </p:cNvSpPr>
          <p:nvPr>
            <p:ph idx="1"/>
          </p:nvPr>
        </p:nvSpPr>
        <p:spPr>
          <a:xfrm>
            <a:off x="1732788" y="2286000"/>
            <a:ext cx="8726424" cy="4084320"/>
          </a:xfrm>
        </p:spPr>
        <p:txBody>
          <a:bodyPr>
            <a:normAutofit/>
          </a:bodyPr>
          <a:lstStyle/>
          <a:p>
            <a:pPr>
              <a:spcBef>
                <a:spcPts val="0"/>
              </a:spcBef>
              <a:buClrTx/>
              <a:buSzPct val="25000"/>
            </a:pPr>
            <a:r>
              <a:rPr lang="en-US" sz="1600" dirty="0">
                <a:solidFill>
                  <a:srgbClr val="000000"/>
                </a:solidFill>
                <a:latin typeface="Calibri"/>
                <a:ea typeface="Calibri"/>
                <a:cs typeface="Calibri"/>
                <a:sym typeface="Calibri"/>
              </a:rPr>
              <a:t>What We can offer you:</a:t>
            </a:r>
          </a:p>
          <a:p>
            <a:pPr>
              <a:spcBef>
                <a:spcPts val="0"/>
              </a:spcBef>
              <a:buClrTx/>
              <a:buSzPct val="25000"/>
            </a:pPr>
            <a:r>
              <a:rPr lang="en-US" sz="1600" dirty="0">
                <a:solidFill>
                  <a:srgbClr val="000000"/>
                </a:solidFill>
                <a:latin typeface="Calibri"/>
                <a:ea typeface="Calibri"/>
                <a:cs typeface="Calibri"/>
                <a:sym typeface="Calibri"/>
              </a:rPr>
              <a:t>Your information on display at the Sponsor table</a:t>
            </a:r>
          </a:p>
          <a:p>
            <a:pPr>
              <a:spcBef>
                <a:spcPts val="0"/>
              </a:spcBef>
              <a:buClrTx/>
              <a:buSzPct val="25000"/>
            </a:pPr>
            <a:r>
              <a:rPr lang="en-US" sz="1600" dirty="0">
                <a:solidFill>
                  <a:srgbClr val="000000"/>
                </a:solidFill>
                <a:latin typeface="Calibri"/>
                <a:ea typeface="Calibri"/>
                <a:cs typeface="Calibri"/>
                <a:sym typeface="Calibri"/>
              </a:rPr>
              <a:t>Logo and website link to your business from the website until next festival</a:t>
            </a:r>
          </a:p>
          <a:p>
            <a:pPr>
              <a:spcBef>
                <a:spcPts val="0"/>
              </a:spcBef>
              <a:buClrTx/>
              <a:buSzPct val="25000"/>
            </a:pPr>
            <a:r>
              <a:rPr lang="en-US" sz="1600" dirty="0">
                <a:solidFill>
                  <a:srgbClr val="000000"/>
                </a:solidFill>
                <a:latin typeface="Calibri"/>
                <a:ea typeface="Calibri"/>
                <a:cs typeface="Calibri"/>
                <a:sym typeface="Calibri"/>
              </a:rPr>
              <a:t>Program Listing </a:t>
            </a:r>
          </a:p>
          <a:p>
            <a:pPr>
              <a:spcBef>
                <a:spcPts val="0"/>
              </a:spcBef>
              <a:buClrTx/>
              <a:buSzPct val="25000"/>
            </a:pPr>
            <a:r>
              <a:rPr lang="en-US" sz="1600" dirty="0">
                <a:solidFill>
                  <a:srgbClr val="000000"/>
                </a:solidFill>
                <a:latin typeface="Calibri"/>
                <a:ea typeface="Calibri"/>
                <a:cs typeface="Calibri"/>
                <a:sym typeface="Calibri"/>
              </a:rPr>
              <a:t>Social </a:t>
            </a:r>
            <a:r>
              <a:rPr lang="en-US" sz="1600" dirty="0">
                <a:solidFill>
                  <a:srgbClr val="000000"/>
                </a:solidFill>
                <a:latin typeface="Calibri"/>
                <a:cs typeface="Calibri"/>
                <a:sym typeface="Calibri"/>
              </a:rPr>
              <a:t>Media Promotion via Instagram &amp; Facebook </a:t>
            </a:r>
          </a:p>
          <a:p>
            <a:pPr>
              <a:spcBef>
                <a:spcPts val="0"/>
              </a:spcBef>
              <a:buClrTx/>
              <a:buSzPct val="25000"/>
            </a:pPr>
            <a:r>
              <a:rPr lang="en-US" sz="1600" dirty="0">
                <a:solidFill>
                  <a:srgbClr val="000000"/>
                </a:solidFill>
                <a:latin typeface="Calibri"/>
                <a:cs typeface="Calibri"/>
                <a:sym typeface="Calibri"/>
              </a:rPr>
              <a:t>Festival General Admission passes &amp; Discount code for the rest of your staff and students</a:t>
            </a:r>
          </a:p>
          <a:p>
            <a:pPr>
              <a:spcBef>
                <a:spcPts val="0"/>
              </a:spcBef>
              <a:buClrTx/>
              <a:buSzPct val="25000"/>
            </a:pPr>
            <a:r>
              <a:rPr lang="en-US" sz="1600" dirty="0">
                <a:solidFill>
                  <a:srgbClr val="000000"/>
                </a:solidFill>
                <a:latin typeface="Calibri"/>
                <a:cs typeface="Calibri"/>
                <a:sym typeface="Calibri"/>
              </a:rPr>
              <a:t>Commission on all tickets sold through your affiliate link </a:t>
            </a:r>
          </a:p>
          <a:p>
            <a:pPr>
              <a:spcBef>
                <a:spcPts val="0"/>
              </a:spcBef>
              <a:buClrTx/>
              <a:buSzPct val="25000"/>
            </a:pPr>
            <a:r>
              <a:rPr lang="en-US" sz="1600" dirty="0">
                <a:solidFill>
                  <a:srgbClr val="000000"/>
                </a:solidFill>
                <a:latin typeface="Calibri"/>
                <a:cs typeface="Calibri"/>
                <a:sym typeface="Calibri"/>
              </a:rPr>
              <a:t>Email to all previous attendee and current</a:t>
            </a:r>
          </a:p>
          <a:p>
            <a:pPr>
              <a:spcBef>
                <a:spcPts val="0"/>
              </a:spcBef>
              <a:buClrTx/>
              <a:buSzPct val="25000"/>
            </a:pPr>
            <a:r>
              <a:rPr lang="en-US" sz="1600" dirty="0">
                <a:solidFill>
                  <a:srgbClr val="000000"/>
                </a:solidFill>
                <a:latin typeface="Calibri"/>
                <a:cs typeface="Calibri"/>
                <a:sym typeface="Calibri"/>
              </a:rPr>
              <a:t>Post in Facebook event</a:t>
            </a:r>
          </a:p>
          <a:p>
            <a:pPr>
              <a:spcBef>
                <a:spcPts val="0"/>
              </a:spcBef>
              <a:buClrTx/>
              <a:buSzPct val="25000"/>
            </a:pPr>
            <a:r>
              <a:rPr lang="en-US" sz="1600" dirty="0">
                <a:solidFill>
                  <a:srgbClr val="000000"/>
                </a:solidFill>
                <a:latin typeface="Calibri"/>
                <a:cs typeface="Calibri"/>
                <a:sym typeface="Calibri"/>
              </a:rPr>
              <a:t>Logo on Tees</a:t>
            </a:r>
          </a:p>
          <a:p>
            <a:pPr>
              <a:spcBef>
                <a:spcPts val="0"/>
              </a:spcBef>
              <a:buClrTx/>
              <a:buSzPct val="25000"/>
            </a:pPr>
            <a:r>
              <a:rPr lang="en-US" sz="1600" dirty="0">
                <a:solidFill>
                  <a:srgbClr val="000000"/>
                </a:solidFill>
                <a:latin typeface="Calibri"/>
                <a:cs typeface="Calibri"/>
                <a:sym typeface="Calibri"/>
              </a:rPr>
              <a:t>Swag bag</a:t>
            </a:r>
          </a:p>
          <a:p>
            <a:pPr>
              <a:spcBef>
                <a:spcPts val="0"/>
              </a:spcBef>
              <a:buClrTx/>
              <a:buSzPct val="25000"/>
            </a:pPr>
            <a:r>
              <a:rPr lang="en-US" sz="1600" dirty="0">
                <a:solidFill>
                  <a:srgbClr val="000000"/>
                </a:solidFill>
                <a:latin typeface="Calibri"/>
                <a:cs typeface="Calibri"/>
                <a:sym typeface="Calibri"/>
              </a:rPr>
              <a:t>Coupons or flyer on sponsors table</a:t>
            </a:r>
          </a:p>
          <a:p>
            <a:pPr>
              <a:spcBef>
                <a:spcPts val="0"/>
              </a:spcBef>
              <a:buClrTx/>
              <a:buSzPct val="25000"/>
            </a:pPr>
            <a:r>
              <a:rPr lang="en-US" sz="1600" dirty="0">
                <a:solidFill>
                  <a:srgbClr val="000000"/>
                </a:solidFill>
                <a:latin typeface="Calibri"/>
                <a:cs typeface="Calibri"/>
                <a:sym typeface="Calibri"/>
              </a:rPr>
              <a:t>Area sponsorships</a:t>
            </a:r>
          </a:p>
          <a:p>
            <a:pPr>
              <a:spcBef>
                <a:spcPts val="0"/>
              </a:spcBef>
              <a:buClrTx/>
              <a:buSzPct val="25000"/>
            </a:pPr>
            <a:r>
              <a:rPr lang="en-US" sz="1600" dirty="0">
                <a:solidFill>
                  <a:srgbClr val="000000"/>
                </a:solidFill>
                <a:latin typeface="Calibri"/>
                <a:cs typeface="Calibri"/>
                <a:sym typeface="Calibri"/>
              </a:rPr>
              <a:t>Announcement during event</a:t>
            </a:r>
          </a:p>
          <a:p>
            <a:pPr>
              <a:spcBef>
                <a:spcPts val="0"/>
              </a:spcBef>
              <a:buClrTx/>
              <a:buSzPct val="25000"/>
            </a:pPr>
            <a:r>
              <a:rPr lang="en-US" sz="1600" dirty="0">
                <a:solidFill>
                  <a:srgbClr val="000000"/>
                </a:solidFill>
                <a:latin typeface="Calibri"/>
                <a:cs typeface="Calibri"/>
                <a:sym typeface="Calibri"/>
              </a:rPr>
              <a:t>&amp; Anything else you can dream up we can make possible</a:t>
            </a:r>
            <a:endParaRPr lang="en-US" sz="1600" dirty="0">
              <a:solidFill>
                <a:srgbClr val="000000"/>
              </a:solidFill>
              <a:latin typeface="Calibri"/>
              <a:cs typeface="Calibri"/>
            </a:endParaRPr>
          </a:p>
        </p:txBody>
      </p:sp>
      <p:sp>
        <p:nvSpPr>
          <p:cNvPr id="4" name="Footer Placeholder 3">
            <a:extLst>
              <a:ext uri="{FF2B5EF4-FFF2-40B4-BE49-F238E27FC236}">
                <a16:creationId xmlns:a16="http://schemas.microsoft.com/office/drawing/2014/main" id="{2226AD3A-2EF7-4998-89EB-8B4B667F8AC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04576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8D60-F74C-4050-9F96-48CF16DF32F2}"/>
              </a:ext>
            </a:extLst>
          </p:cNvPr>
          <p:cNvSpPr>
            <a:spLocks noGrp="1"/>
          </p:cNvSpPr>
          <p:nvPr>
            <p:ph type="title"/>
          </p:nvPr>
        </p:nvSpPr>
        <p:spPr/>
        <p:txBody>
          <a:bodyPr/>
          <a:lstStyle/>
          <a:p>
            <a:r>
              <a:rPr lang="en-US" dirty="0"/>
              <a:t>Welcome Bag Donor</a:t>
            </a:r>
          </a:p>
        </p:txBody>
      </p:sp>
      <p:sp>
        <p:nvSpPr>
          <p:cNvPr id="3" name="Content Placeholder 2">
            <a:extLst>
              <a:ext uri="{FF2B5EF4-FFF2-40B4-BE49-F238E27FC236}">
                <a16:creationId xmlns:a16="http://schemas.microsoft.com/office/drawing/2014/main" id="{B779D62F-8329-4A32-A535-6CCC281CAAC1}"/>
              </a:ext>
            </a:extLst>
          </p:cNvPr>
          <p:cNvSpPr>
            <a:spLocks noGrp="1"/>
          </p:cNvSpPr>
          <p:nvPr>
            <p:ph idx="1"/>
          </p:nvPr>
        </p:nvSpPr>
        <p:spPr>
          <a:xfrm>
            <a:off x="1435100" y="2301240"/>
            <a:ext cx="9080500" cy="4404360"/>
          </a:xfrm>
        </p:spPr>
        <p:txBody>
          <a:bodyPr>
            <a:normAutofit/>
          </a:bodyPr>
          <a:lstStyle/>
          <a:p>
            <a:r>
              <a:rPr lang="en-US" dirty="0"/>
              <a:t>If you would like your product or company to have on-site exposure during the NEPA Yoga Festival but are unable to attend or send a team to attend, this partnership is for you!  Ensure your product or offer is sampled or seen throughout the festival by all of our attendees and staff!</a:t>
            </a:r>
          </a:p>
          <a:p>
            <a:r>
              <a:rPr lang="en-US" dirty="0"/>
              <a:t>Product/Sample/Offer distributed in the first 100 welcome bags</a:t>
            </a:r>
          </a:p>
          <a:p>
            <a:r>
              <a:rPr lang="en-US" dirty="0"/>
              <a:t>Festival Program Logo</a:t>
            </a:r>
          </a:p>
          <a:p>
            <a:r>
              <a:rPr lang="en-US" dirty="0"/>
              <a:t>Logo and link on Sponsorship Page of website Product/Offer must be received by the NEPA Yoga Festival, </a:t>
            </a:r>
            <a:r>
              <a:rPr lang="en-US" dirty="0" err="1"/>
              <a:t>attn:</a:t>
            </a:r>
            <a:r>
              <a:rPr lang="en-US" dirty="0"/>
              <a:t> Chelsea </a:t>
            </a:r>
            <a:r>
              <a:rPr lang="en-US" dirty="0" err="1"/>
              <a:t>Manganaro</a:t>
            </a:r>
            <a:r>
              <a:rPr lang="en-US" dirty="0"/>
              <a:t> no later than June 1st. Mail via FedEx or UPS to:</a:t>
            </a:r>
          </a:p>
          <a:p>
            <a:pPr lvl="1"/>
            <a:r>
              <a:rPr lang="en-US" dirty="0" err="1"/>
              <a:t>Nearme</a:t>
            </a:r>
            <a:r>
              <a:rPr lang="en-US" dirty="0"/>
              <a:t> Yoga 700 Main St Moosic PA 18507</a:t>
            </a:r>
          </a:p>
          <a:p>
            <a:r>
              <a:rPr lang="en-US" dirty="0"/>
              <a:t>If refrigeration is needed or there is a lot of packaging, additional labor fees/storage fees will be factored in, please contact to set up a delivery time for a closer to festival date</a:t>
            </a:r>
          </a:p>
          <a:p>
            <a:endParaRPr lang="en-US" dirty="0"/>
          </a:p>
        </p:txBody>
      </p:sp>
      <p:sp>
        <p:nvSpPr>
          <p:cNvPr id="4" name="Footer Placeholder 3">
            <a:extLst>
              <a:ext uri="{FF2B5EF4-FFF2-40B4-BE49-F238E27FC236}">
                <a16:creationId xmlns:a16="http://schemas.microsoft.com/office/drawing/2014/main" id="{46C45FAB-9753-4AF9-BFA2-9E78FB9D5FD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0375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1BF7-E1E0-4F9A-8EC6-996D5CC70A97}"/>
              </a:ext>
            </a:extLst>
          </p:cNvPr>
          <p:cNvSpPr>
            <a:spLocks noGrp="1"/>
          </p:cNvSpPr>
          <p:nvPr>
            <p:ph type="title"/>
          </p:nvPr>
        </p:nvSpPr>
        <p:spPr/>
        <p:txBody>
          <a:bodyPr/>
          <a:lstStyle/>
          <a:p>
            <a:r>
              <a:rPr lang="en-US" dirty="0"/>
              <a:t>Product Donor</a:t>
            </a:r>
          </a:p>
        </p:txBody>
      </p:sp>
      <p:sp>
        <p:nvSpPr>
          <p:cNvPr id="3" name="Content Placeholder 2">
            <a:extLst>
              <a:ext uri="{FF2B5EF4-FFF2-40B4-BE49-F238E27FC236}">
                <a16:creationId xmlns:a16="http://schemas.microsoft.com/office/drawing/2014/main" id="{0B725ADE-9AE4-4DD9-A6DA-942B993BFCCA}"/>
              </a:ext>
            </a:extLst>
          </p:cNvPr>
          <p:cNvSpPr>
            <a:spLocks noGrp="1"/>
          </p:cNvSpPr>
          <p:nvPr>
            <p:ph idx="1"/>
          </p:nvPr>
        </p:nvSpPr>
        <p:spPr>
          <a:xfrm>
            <a:off x="977900" y="2638044"/>
            <a:ext cx="10337800" cy="4054856"/>
          </a:xfrm>
        </p:spPr>
        <p:txBody>
          <a:bodyPr>
            <a:normAutofit/>
          </a:bodyPr>
          <a:lstStyle/>
          <a:p>
            <a:r>
              <a:rPr lang="en-US" dirty="0"/>
              <a:t>If you would like your product or company to have on-site exposure during the NEPA Yoga Festival but are unable to attend or send a team to attend, this partnership is for you!  Ensure your product or offer is sampled or seen throughout the festival by all of our attendees and staff!</a:t>
            </a:r>
          </a:p>
          <a:p>
            <a:r>
              <a:rPr lang="en-US" dirty="0"/>
              <a:t>Product/Sample/Offer distributed in the first 100 welcome bags</a:t>
            </a:r>
          </a:p>
          <a:p>
            <a:r>
              <a:rPr lang="en-US" dirty="0"/>
              <a:t>Festival Program Logo</a:t>
            </a:r>
          </a:p>
          <a:p>
            <a:r>
              <a:rPr lang="en-US" dirty="0"/>
              <a:t>Logo and link on Sponsorship Page of website Product/Offer must be received by the NEPA Yoga Festival, </a:t>
            </a:r>
            <a:r>
              <a:rPr lang="en-US" dirty="0" err="1"/>
              <a:t>attn:</a:t>
            </a:r>
            <a:r>
              <a:rPr lang="en-US" dirty="0"/>
              <a:t> Chelsea </a:t>
            </a:r>
            <a:r>
              <a:rPr lang="en-US" dirty="0" err="1"/>
              <a:t>Manganaro</a:t>
            </a:r>
            <a:r>
              <a:rPr lang="en-US" dirty="0"/>
              <a:t> no later than June 1st. Mail via FedEx or UPS to:</a:t>
            </a:r>
          </a:p>
          <a:p>
            <a:pPr lvl="1"/>
            <a:r>
              <a:rPr lang="en-US" dirty="0" err="1"/>
              <a:t>Nearme</a:t>
            </a:r>
            <a:r>
              <a:rPr lang="en-US" dirty="0"/>
              <a:t> Yoga 700 Main St Moosic PA 18507</a:t>
            </a:r>
          </a:p>
          <a:p>
            <a:r>
              <a:rPr lang="en-US" dirty="0"/>
              <a:t>If refrigeration is needed or there is a lot of packaging, additional labor fees/storage fees will be factored in, please contact to set up a delivery time for a closer to festival date</a:t>
            </a:r>
          </a:p>
          <a:p>
            <a:endParaRPr lang="en-US" dirty="0"/>
          </a:p>
        </p:txBody>
      </p:sp>
      <p:sp>
        <p:nvSpPr>
          <p:cNvPr id="4" name="Footer Placeholder 3">
            <a:extLst>
              <a:ext uri="{FF2B5EF4-FFF2-40B4-BE49-F238E27FC236}">
                <a16:creationId xmlns:a16="http://schemas.microsoft.com/office/drawing/2014/main" id="{43DFF6A4-9B12-4304-8A7A-FA8C48D8AB9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13283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1E552-C426-43D8-A4FB-7EB1186BE3D4}"/>
              </a:ext>
            </a:extLst>
          </p:cNvPr>
          <p:cNvSpPr>
            <a:spLocks noGrp="1"/>
          </p:cNvSpPr>
          <p:nvPr>
            <p:ph type="title"/>
          </p:nvPr>
        </p:nvSpPr>
        <p:spPr/>
        <p:txBody>
          <a:bodyPr/>
          <a:lstStyle/>
          <a:p>
            <a:r>
              <a:rPr lang="en-US" dirty="0"/>
              <a:t>Ready to sponsor US?</a:t>
            </a:r>
          </a:p>
        </p:txBody>
      </p:sp>
      <p:sp>
        <p:nvSpPr>
          <p:cNvPr id="3" name="Content Placeholder 2">
            <a:extLst>
              <a:ext uri="{FF2B5EF4-FFF2-40B4-BE49-F238E27FC236}">
                <a16:creationId xmlns:a16="http://schemas.microsoft.com/office/drawing/2014/main" id="{E7B3716B-BC31-40C9-A230-E5FCBA33E75D}"/>
              </a:ext>
            </a:extLst>
          </p:cNvPr>
          <p:cNvSpPr>
            <a:spLocks noGrp="1"/>
          </p:cNvSpPr>
          <p:nvPr>
            <p:ph idx="1"/>
          </p:nvPr>
        </p:nvSpPr>
        <p:spPr/>
        <p:txBody>
          <a:bodyPr/>
          <a:lstStyle/>
          <a:p>
            <a:r>
              <a:rPr lang="en-US" dirty="0"/>
              <a:t>Click here and fill our form.</a:t>
            </a:r>
          </a:p>
          <a:p>
            <a:endParaRPr lang="en-US" dirty="0"/>
          </a:p>
          <a:p>
            <a:r>
              <a:rPr lang="en-US" dirty="0"/>
              <a:t>We will contact you to discuss the best way to collaborate</a:t>
            </a:r>
          </a:p>
          <a:p>
            <a:r>
              <a:rPr lang="en-US" dirty="0"/>
              <a:t>Yoga Studios, can fill out form and submit payment and we will be in touch to send you your tickets.</a:t>
            </a:r>
          </a:p>
        </p:txBody>
      </p:sp>
      <p:sp>
        <p:nvSpPr>
          <p:cNvPr id="4" name="Footer Placeholder 3">
            <a:extLst>
              <a:ext uri="{FF2B5EF4-FFF2-40B4-BE49-F238E27FC236}">
                <a16:creationId xmlns:a16="http://schemas.microsoft.com/office/drawing/2014/main" id="{8175D57A-75AD-49B6-9FD6-C35EEF586B7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97117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B8C7-7E5D-47BA-A77F-24DB45148617}"/>
              </a:ext>
            </a:extLst>
          </p:cNvPr>
          <p:cNvSpPr>
            <a:spLocks noGrp="1"/>
          </p:cNvSpPr>
          <p:nvPr>
            <p:ph type="title"/>
          </p:nvPr>
        </p:nvSpPr>
        <p:spPr/>
        <p:txBody>
          <a:bodyPr/>
          <a:lstStyle/>
          <a:p>
            <a:r>
              <a:rPr lang="en-US" dirty="0"/>
              <a:t>LEARN MORE &amp; CONTACT US</a:t>
            </a:r>
          </a:p>
        </p:txBody>
      </p:sp>
      <p:sp>
        <p:nvSpPr>
          <p:cNvPr id="3" name="Content Placeholder 2">
            <a:extLst>
              <a:ext uri="{FF2B5EF4-FFF2-40B4-BE49-F238E27FC236}">
                <a16:creationId xmlns:a16="http://schemas.microsoft.com/office/drawing/2014/main" id="{FD03B4F0-BF08-4F9B-BFFD-414D534F2233}"/>
              </a:ext>
            </a:extLst>
          </p:cNvPr>
          <p:cNvSpPr>
            <a:spLocks noGrp="1"/>
          </p:cNvSpPr>
          <p:nvPr>
            <p:ph idx="1"/>
          </p:nvPr>
        </p:nvSpPr>
        <p:spPr/>
        <p:txBody>
          <a:bodyPr>
            <a:normAutofit fontScale="85000" lnSpcReduction="20000"/>
          </a:bodyPr>
          <a:lstStyle/>
          <a:p>
            <a:r>
              <a:rPr lang="en-US" dirty="0"/>
              <a:t>If you are interested in getting your brand in the hands of yogis who prefer an organic and conscious lifestyle, send us a note and a NEPA Yoga Festival representative will get in touch right away.</a:t>
            </a:r>
          </a:p>
          <a:p>
            <a:r>
              <a:rPr lang="en-US" dirty="0"/>
              <a:t>Please fill out the form below or email Chelsea </a:t>
            </a:r>
            <a:r>
              <a:rPr lang="en-US" dirty="0" err="1"/>
              <a:t>Manganaro</a:t>
            </a:r>
            <a:r>
              <a:rPr lang="en-US" dirty="0"/>
              <a:t> Festival Director/ Founder at </a:t>
            </a:r>
            <a:r>
              <a:rPr lang="en-US" u="sng" dirty="0">
                <a:hlinkClick r:id="rId2"/>
              </a:rPr>
              <a:t>info@nepayogafestival.com</a:t>
            </a:r>
            <a:r>
              <a:rPr lang="en-US" dirty="0"/>
              <a:t>.  We'll get in touch about how we might be able to partner together! </a:t>
            </a:r>
          </a:p>
          <a:p>
            <a:r>
              <a:rPr lang="en-US" dirty="0"/>
              <a:t>CONTACT: </a:t>
            </a:r>
            <a:r>
              <a:rPr lang="en-US" dirty="0" err="1"/>
              <a:t>Chelses</a:t>
            </a:r>
            <a:r>
              <a:rPr lang="en-US" dirty="0"/>
              <a:t> </a:t>
            </a:r>
            <a:r>
              <a:rPr lang="en-US" dirty="0" err="1"/>
              <a:t>Manganaro</a:t>
            </a:r>
            <a:endParaRPr lang="en-US" dirty="0"/>
          </a:p>
          <a:p>
            <a:r>
              <a:rPr lang="en-US" dirty="0"/>
              <a:t>700 Main St. </a:t>
            </a:r>
          </a:p>
          <a:p>
            <a:r>
              <a:rPr lang="en-US" dirty="0"/>
              <a:t>Moosic PA 18507</a:t>
            </a:r>
          </a:p>
          <a:p>
            <a:r>
              <a:rPr lang="en-US" dirty="0"/>
              <a:t>info@nepayogafestival.com</a:t>
            </a:r>
          </a:p>
          <a:p>
            <a:r>
              <a:rPr lang="en-US" dirty="0"/>
              <a:t>www.nepayogafestival.com/nepayogafestival</a:t>
            </a:r>
          </a:p>
          <a:p>
            <a:endParaRPr lang="en-US" dirty="0"/>
          </a:p>
        </p:txBody>
      </p:sp>
      <p:sp>
        <p:nvSpPr>
          <p:cNvPr id="4" name="Footer Placeholder 3">
            <a:extLst>
              <a:ext uri="{FF2B5EF4-FFF2-40B4-BE49-F238E27FC236}">
                <a16:creationId xmlns:a16="http://schemas.microsoft.com/office/drawing/2014/main" id="{14D29A8E-3D32-47B4-8D93-56767F28466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34846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321CF-A487-4632-B4F7-5E29FFCB5652}"/>
              </a:ext>
            </a:extLst>
          </p:cNvPr>
          <p:cNvSpPr>
            <a:spLocks noGrp="1"/>
          </p:cNvSpPr>
          <p:nvPr>
            <p:ph type="title"/>
          </p:nvPr>
        </p:nvSpPr>
        <p:spPr/>
        <p:txBody>
          <a:bodyPr/>
          <a:lstStyle/>
          <a:p>
            <a:r>
              <a:rPr lang="en-US" dirty="0"/>
              <a:t>News Articles</a:t>
            </a:r>
          </a:p>
        </p:txBody>
      </p:sp>
      <p:sp>
        <p:nvSpPr>
          <p:cNvPr id="3" name="Content Placeholder 2">
            <a:extLst>
              <a:ext uri="{FF2B5EF4-FFF2-40B4-BE49-F238E27FC236}">
                <a16:creationId xmlns:a16="http://schemas.microsoft.com/office/drawing/2014/main" id="{94ACF820-57D6-4022-ABE4-FC3A8999B1A7}"/>
              </a:ext>
            </a:extLst>
          </p:cNvPr>
          <p:cNvSpPr>
            <a:spLocks noGrp="1"/>
          </p:cNvSpPr>
          <p:nvPr>
            <p:ph idx="1"/>
          </p:nvPr>
        </p:nvSpPr>
        <p:spPr/>
        <p:txBody>
          <a:bodyPr>
            <a:normAutofit fontScale="92500"/>
          </a:bodyPr>
          <a:lstStyle/>
          <a:p>
            <a:r>
              <a:rPr lang="en-US" dirty="0">
                <a:hlinkClick r:id="rId2"/>
              </a:rPr>
              <a:t>https://www.timesleader.com/features/707107/nepa-yoga-festival-continues-to-grow-returns-to-scrantons-montage-mountain</a:t>
            </a:r>
            <a:endParaRPr lang="en-US" dirty="0"/>
          </a:p>
          <a:p>
            <a:r>
              <a:rPr lang="en-US" dirty="0">
                <a:hlinkClick r:id="rId3"/>
              </a:rPr>
              <a:t>https://www.happeningsmagazinepa.com/2018/05/31/nepa-yoga-festival/</a:t>
            </a:r>
            <a:r>
              <a:rPr lang="en-US" dirty="0"/>
              <a:t> </a:t>
            </a:r>
          </a:p>
          <a:p>
            <a:r>
              <a:rPr lang="en-US" dirty="0">
                <a:hlinkClick r:id="rId4"/>
              </a:rPr>
              <a:t>https://wnep.com/2016/06/04/nepa-yoga-fest-comes-back-to-montage-mountain/</a:t>
            </a:r>
            <a:endParaRPr lang="en-US" dirty="0"/>
          </a:p>
          <a:p>
            <a:r>
              <a:rPr lang="en-US" dirty="0">
                <a:hlinkClick r:id="rId5"/>
              </a:rPr>
              <a:t>https://nepascene.com/2015/09/strength-focus-celebrate-national-yoga-month-healthy-choices-inaugural-nepa-yoga-festival/</a:t>
            </a:r>
            <a:r>
              <a:rPr lang="en-US" dirty="0"/>
              <a:t> </a:t>
            </a:r>
          </a:p>
          <a:p>
            <a:r>
              <a:rPr lang="en-US" dirty="0">
                <a:hlinkClick r:id="rId6"/>
              </a:rPr>
              <a:t>https://theattainer.com/</a:t>
            </a:r>
            <a:r>
              <a:rPr lang="en-US" b="1" dirty="0">
                <a:hlinkClick r:id="rId6"/>
              </a:rPr>
              <a:t>nepa-yoga-festival-sponsored-by-nearme-yoga</a:t>
            </a:r>
            <a:r>
              <a:rPr lang="en-US" b="1" dirty="0"/>
              <a:t> </a:t>
            </a:r>
            <a:endParaRPr lang="en-US" dirty="0"/>
          </a:p>
          <a:p>
            <a:r>
              <a:rPr lang="en-US" b="1" dirty="0">
                <a:hlinkClick r:id="rId7"/>
              </a:rPr>
              <a:t>https://www.thetimes-tribune.com/news/happy-warriors-northeast-pa-yoga-festival-takes-over-montage-mountain-1.1942073</a:t>
            </a:r>
            <a:r>
              <a:rPr lang="en-US" b="1" dirty="0"/>
              <a:t>  </a:t>
            </a:r>
            <a:endParaRPr lang="en-US" dirty="0"/>
          </a:p>
        </p:txBody>
      </p:sp>
      <p:sp>
        <p:nvSpPr>
          <p:cNvPr id="4" name="Footer Placeholder 3">
            <a:extLst>
              <a:ext uri="{FF2B5EF4-FFF2-40B4-BE49-F238E27FC236}">
                <a16:creationId xmlns:a16="http://schemas.microsoft.com/office/drawing/2014/main" id="{3E8C0A09-8BE1-4076-8493-11DD712C670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71619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B4CDB-211B-490A-B9DC-E4A44EB29F75}"/>
              </a:ext>
            </a:extLst>
          </p:cNvPr>
          <p:cNvSpPr>
            <a:spLocks noGrp="1"/>
          </p:cNvSpPr>
          <p:nvPr>
            <p:ph type="title"/>
          </p:nvPr>
        </p:nvSpPr>
        <p:spPr/>
        <p:txBody>
          <a:bodyPr/>
          <a:lstStyle/>
          <a:p>
            <a:r>
              <a:rPr lang="en-US" dirty="0"/>
              <a:t>Additional Resources </a:t>
            </a:r>
          </a:p>
        </p:txBody>
      </p:sp>
      <p:sp>
        <p:nvSpPr>
          <p:cNvPr id="3" name="Content Placeholder 2">
            <a:extLst>
              <a:ext uri="{FF2B5EF4-FFF2-40B4-BE49-F238E27FC236}">
                <a16:creationId xmlns:a16="http://schemas.microsoft.com/office/drawing/2014/main" id="{0F9CB170-D946-4B60-9A80-C73C73B3C9D3}"/>
              </a:ext>
            </a:extLst>
          </p:cNvPr>
          <p:cNvSpPr>
            <a:spLocks noGrp="1"/>
          </p:cNvSpPr>
          <p:nvPr>
            <p:ph idx="1"/>
          </p:nvPr>
        </p:nvSpPr>
        <p:spPr/>
        <p:txBody>
          <a:bodyPr/>
          <a:lstStyle/>
          <a:p>
            <a:r>
              <a:rPr lang="en-US" dirty="0">
                <a:hlinkClick r:id="rId2"/>
              </a:rPr>
              <a:t>www.nepayogafestival.com</a:t>
            </a:r>
            <a:endParaRPr lang="en-US" dirty="0"/>
          </a:p>
          <a:p>
            <a:r>
              <a:rPr lang="en-US" dirty="0">
                <a:hlinkClick r:id="rId3"/>
              </a:rPr>
              <a:t>https://www.facebook.com/NEPAyogafest</a:t>
            </a:r>
            <a:endParaRPr lang="en-US" dirty="0"/>
          </a:p>
          <a:p>
            <a:r>
              <a:rPr lang="en-US" dirty="0">
                <a:hlinkClick r:id="rId4"/>
              </a:rPr>
              <a:t>https://www.instagram.com/NEPAyogafest</a:t>
            </a:r>
            <a:r>
              <a:rPr lang="en-US" dirty="0"/>
              <a:t> </a:t>
            </a:r>
          </a:p>
          <a:p>
            <a:r>
              <a:rPr lang="en-US" dirty="0">
                <a:hlinkClick r:id="rId5"/>
              </a:rPr>
              <a:t>Event Page on FACEBOOK: https://www.facebook.com/events/321895361893288/</a:t>
            </a:r>
            <a:r>
              <a:rPr lang="en-US" dirty="0"/>
              <a:t> </a:t>
            </a:r>
          </a:p>
          <a:p>
            <a:r>
              <a:rPr lang="en-US" dirty="0">
                <a:hlinkClick r:id="rId6"/>
              </a:rPr>
              <a:t>Eventbrite direct link: https://www.eventbrite.com/e/nepa-yoga-festival-tickets-50044867546?aff=Sponsorppt</a:t>
            </a:r>
            <a:r>
              <a:rPr lang="en-US" dirty="0"/>
              <a:t> </a:t>
            </a:r>
          </a:p>
        </p:txBody>
      </p:sp>
      <p:sp>
        <p:nvSpPr>
          <p:cNvPr id="4" name="Footer Placeholder 3">
            <a:extLst>
              <a:ext uri="{FF2B5EF4-FFF2-40B4-BE49-F238E27FC236}">
                <a16:creationId xmlns:a16="http://schemas.microsoft.com/office/drawing/2014/main" id="{F1816F85-5693-4942-A637-6313ECA2565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20256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11D7F-D253-4137-97E6-0727388FFB34}"/>
              </a:ext>
            </a:extLst>
          </p:cNvPr>
          <p:cNvSpPr>
            <a:spLocks noGrp="1"/>
          </p:cNvSpPr>
          <p:nvPr>
            <p:ph type="title"/>
          </p:nvPr>
        </p:nvSpPr>
        <p:spPr/>
        <p:txBody>
          <a:bodyPr/>
          <a:lstStyle/>
          <a:p>
            <a:r>
              <a:rPr lang="en-US" dirty="0"/>
              <a:t>Previous Year Recaps</a:t>
            </a:r>
          </a:p>
        </p:txBody>
      </p:sp>
      <p:pic>
        <p:nvPicPr>
          <p:cNvPr id="4" name="Online Media 3">
            <a:hlinkClick r:id="" action="ppaction://media"/>
            <a:extLst>
              <a:ext uri="{FF2B5EF4-FFF2-40B4-BE49-F238E27FC236}">
                <a16:creationId xmlns:a16="http://schemas.microsoft.com/office/drawing/2014/main" id="{70A5BF7F-9810-468E-BF80-03FB7BE821C9}"/>
              </a:ext>
            </a:extLst>
          </p:cNvPr>
          <p:cNvPicPr>
            <a:picLocks noGrp="1" noRot="1" noChangeAspect="1"/>
          </p:cNvPicPr>
          <p:nvPr>
            <p:ph idx="1"/>
            <a:videoFile r:link="rId1"/>
          </p:nvPr>
        </p:nvPicPr>
        <p:blipFill>
          <a:blip r:embed="rId3"/>
          <a:stretch>
            <a:fillRect/>
          </a:stretch>
        </p:blipFill>
        <p:spPr>
          <a:xfrm>
            <a:off x="2231136" y="2153412"/>
            <a:ext cx="7729728" cy="4347972"/>
          </a:xfrm>
          <a:prstGeom prst="rect">
            <a:avLst/>
          </a:prstGeom>
        </p:spPr>
      </p:pic>
      <p:sp>
        <p:nvSpPr>
          <p:cNvPr id="5" name="Footer Placeholder 4">
            <a:extLst>
              <a:ext uri="{FF2B5EF4-FFF2-40B4-BE49-F238E27FC236}">
                <a16:creationId xmlns:a16="http://schemas.microsoft.com/office/drawing/2014/main" id="{BC066595-3790-4741-8F3C-4EB0655D0BC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3878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81CDBC-9651-4268-AE3D-5120BD2667D0}"/>
              </a:ext>
            </a:extLst>
          </p:cNvPr>
          <p:cNvSpPr>
            <a:spLocks noGrp="1"/>
          </p:cNvSpPr>
          <p:nvPr>
            <p:ph type="title"/>
          </p:nvPr>
        </p:nvSpPr>
        <p:spPr/>
        <p:txBody>
          <a:bodyPr/>
          <a:lstStyle/>
          <a:p>
            <a:r>
              <a:rPr lang="en-US" dirty="0"/>
              <a:t>NEPA Yoga Fest</a:t>
            </a:r>
          </a:p>
        </p:txBody>
      </p:sp>
      <p:sp>
        <p:nvSpPr>
          <p:cNvPr id="5" name="Content Placeholder 4">
            <a:extLst>
              <a:ext uri="{FF2B5EF4-FFF2-40B4-BE49-F238E27FC236}">
                <a16:creationId xmlns:a16="http://schemas.microsoft.com/office/drawing/2014/main" id="{DE355CB4-E424-4452-B437-C09C8507D89D}"/>
              </a:ext>
            </a:extLst>
          </p:cNvPr>
          <p:cNvSpPr>
            <a:spLocks noGrp="1"/>
          </p:cNvSpPr>
          <p:nvPr>
            <p:ph sz="half" idx="1"/>
          </p:nvPr>
        </p:nvSpPr>
        <p:spPr>
          <a:xfrm>
            <a:off x="4620006" y="2570988"/>
            <a:ext cx="2951988" cy="3101982"/>
          </a:xfrm>
        </p:spPr>
        <p:txBody>
          <a:bodyPr>
            <a:normAutofit fontScale="92500" lnSpcReduction="20000"/>
          </a:bodyPr>
          <a:lstStyle/>
          <a:p>
            <a:pPr marL="0" indent="0">
              <a:buNone/>
            </a:pPr>
            <a:r>
              <a:rPr lang="en-US" sz="2100" cap="all" dirty="0"/>
              <a:t>The Festival</a:t>
            </a:r>
          </a:p>
          <a:p>
            <a:pPr marL="0" indent="0" algn="just">
              <a:buNone/>
            </a:pPr>
            <a:r>
              <a:rPr lang="en-US" sz="1600" dirty="0"/>
              <a:t>The 6th Annual NEPA Yoga Festival is the largest yoga event in NEPA bringing over 500 attendees to Montage Mountain Waterpark. Our festival features over 40 offerings throughout the weekend including yoga, meditation, kirtan, music, hiking, wellness talks, inspirational talks, social gatherings, kids yoga and more. </a:t>
            </a:r>
            <a:r>
              <a:rPr lang="en-US" sz="1700" dirty="0"/>
              <a:t>NEPA Yoga Festival is about  connection. The intention this year is connection through abundance. </a:t>
            </a:r>
          </a:p>
          <a:p>
            <a:endParaRPr lang="en-US" dirty="0"/>
          </a:p>
        </p:txBody>
      </p:sp>
      <p:sp>
        <p:nvSpPr>
          <p:cNvPr id="14" name="Content Placeholder 4">
            <a:extLst>
              <a:ext uri="{FF2B5EF4-FFF2-40B4-BE49-F238E27FC236}">
                <a16:creationId xmlns:a16="http://schemas.microsoft.com/office/drawing/2014/main" id="{57177B9B-1194-4761-A247-3335174C3A2C}"/>
              </a:ext>
            </a:extLst>
          </p:cNvPr>
          <p:cNvSpPr txBox="1">
            <a:spLocks/>
          </p:cNvSpPr>
          <p:nvPr/>
        </p:nvSpPr>
        <p:spPr>
          <a:xfrm>
            <a:off x="755142" y="2570988"/>
            <a:ext cx="2951988" cy="31019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just">
              <a:buNone/>
            </a:pPr>
            <a:r>
              <a:rPr lang="en-US" cap="all" dirty="0"/>
              <a:t>The Setting</a:t>
            </a:r>
          </a:p>
          <a:p>
            <a:pPr marL="0" indent="0" algn="just">
              <a:buNone/>
            </a:pPr>
            <a:r>
              <a:rPr lang="en-US" sz="1600" dirty="0"/>
              <a:t>Event is being held just </a:t>
            </a:r>
          </a:p>
          <a:p>
            <a:pPr marL="285750" lvl="0" indent="-285750" algn="just">
              <a:spcBef>
                <a:spcPts val="0"/>
              </a:spcBef>
              <a:buClr>
                <a:schemeClr val="dk1"/>
              </a:buClr>
              <a:buSzPct val="100000"/>
              <a:buFont typeface="Arial"/>
              <a:buChar char="•"/>
            </a:pPr>
            <a:r>
              <a:rPr lang="en-US" sz="1600" dirty="0">
                <a:sym typeface="Calibri"/>
              </a:rPr>
              <a:t>2 hours from New York City</a:t>
            </a:r>
          </a:p>
          <a:p>
            <a:pPr marL="285750" lvl="0" indent="-285750" algn="just">
              <a:spcBef>
                <a:spcPts val="0"/>
              </a:spcBef>
              <a:buClr>
                <a:schemeClr val="dk1"/>
              </a:buClr>
              <a:buSzPct val="100000"/>
              <a:buFont typeface="Arial"/>
              <a:buChar char="•"/>
            </a:pPr>
            <a:r>
              <a:rPr lang="en-US" sz="1600" dirty="0">
                <a:sym typeface="Calibri"/>
              </a:rPr>
              <a:t>1 hour from Binghamton</a:t>
            </a:r>
          </a:p>
          <a:p>
            <a:pPr marL="285750" lvl="0" indent="-285750" algn="just">
              <a:spcBef>
                <a:spcPts val="0"/>
              </a:spcBef>
              <a:buClr>
                <a:schemeClr val="dk1"/>
              </a:buClr>
              <a:buSzPct val="100000"/>
              <a:buFont typeface="Arial"/>
              <a:buChar char="•"/>
            </a:pPr>
            <a:r>
              <a:rPr lang="en-US" sz="1600" dirty="0">
                <a:sym typeface="Calibri"/>
              </a:rPr>
              <a:t>2 hours from Syracuse</a:t>
            </a:r>
          </a:p>
          <a:p>
            <a:pPr marL="285750" lvl="0" indent="-285750" algn="just">
              <a:spcBef>
                <a:spcPts val="0"/>
              </a:spcBef>
              <a:buClr>
                <a:schemeClr val="dk1"/>
              </a:buClr>
              <a:buSzPct val="100000"/>
              <a:buFont typeface="Arial"/>
              <a:buChar char="•"/>
            </a:pPr>
            <a:r>
              <a:rPr lang="en-US" sz="1600" dirty="0">
                <a:sym typeface="Calibri"/>
              </a:rPr>
              <a:t>2 hours from Philadelphia</a:t>
            </a:r>
          </a:p>
          <a:p>
            <a:pPr marL="285750" lvl="0" indent="-285750" algn="just">
              <a:spcBef>
                <a:spcPts val="0"/>
              </a:spcBef>
              <a:buClr>
                <a:schemeClr val="dk1"/>
              </a:buClr>
              <a:buSzPct val="100000"/>
              <a:buFont typeface="Arial"/>
              <a:buChar char="•"/>
            </a:pPr>
            <a:endParaRPr lang="en-US" sz="1600" dirty="0">
              <a:sym typeface="Calibri"/>
            </a:endParaRPr>
          </a:p>
          <a:p>
            <a:pPr marL="0" lvl="0" indent="0" algn="just">
              <a:spcBef>
                <a:spcPts val="0"/>
              </a:spcBef>
              <a:buClr>
                <a:schemeClr val="dk1"/>
              </a:buClr>
              <a:buSzPct val="100000"/>
              <a:buNone/>
            </a:pPr>
            <a:r>
              <a:rPr lang="en-US" sz="1600" dirty="0">
                <a:sym typeface="Calibri"/>
              </a:rPr>
              <a:t>At Montage Mountain Ski Resort and Waterpark is conveniently located in Northeast Pennsylvania’s scenic Pocono Mountain Region "The Poconos."</a:t>
            </a:r>
            <a:endParaRPr lang="en-US" sz="1600" dirty="0"/>
          </a:p>
        </p:txBody>
      </p:sp>
      <p:sp>
        <p:nvSpPr>
          <p:cNvPr id="15" name="Content Placeholder 4">
            <a:extLst>
              <a:ext uri="{FF2B5EF4-FFF2-40B4-BE49-F238E27FC236}">
                <a16:creationId xmlns:a16="http://schemas.microsoft.com/office/drawing/2014/main" id="{650A6E89-38B5-4316-9E9E-B6EED1352036}"/>
              </a:ext>
            </a:extLst>
          </p:cNvPr>
          <p:cNvSpPr txBox="1">
            <a:spLocks/>
          </p:cNvSpPr>
          <p:nvPr/>
        </p:nvSpPr>
        <p:spPr>
          <a:xfrm>
            <a:off x="8484870" y="2570988"/>
            <a:ext cx="2951988" cy="310198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cap="all" dirty="0"/>
              <a:t>What to Expect</a:t>
            </a:r>
          </a:p>
          <a:p>
            <a:pPr marL="0" indent="0" algn="just">
              <a:buNone/>
            </a:pPr>
            <a:r>
              <a:rPr lang="en-US" dirty="0"/>
              <a:t>Hop from class to class and be sure to be sore. Wander the park and find local vendors. Sit and relax in the healing area. Dip your feet into the </a:t>
            </a:r>
            <a:r>
              <a:rPr lang="en-US" dirty="0" err="1"/>
              <a:t>wavepool</a:t>
            </a:r>
            <a:r>
              <a:rPr lang="en-US" dirty="0"/>
              <a:t>. Grab lunch or preorder your food. Take a mediation class. Get an adjustment, or massage. Immerse yourself in a inspirational talk.  Plan out your day, or wing it. There is plenty to do to make this an memorable day, and wearing for next year.</a:t>
            </a:r>
          </a:p>
          <a:p>
            <a:endParaRPr lang="en-US" dirty="0"/>
          </a:p>
        </p:txBody>
      </p:sp>
      <p:sp>
        <p:nvSpPr>
          <p:cNvPr id="2" name="Footer Placeholder 1">
            <a:extLst>
              <a:ext uri="{FF2B5EF4-FFF2-40B4-BE49-F238E27FC236}">
                <a16:creationId xmlns:a16="http://schemas.microsoft.com/office/drawing/2014/main" id="{B5EFF3CE-D0DA-41D7-B58E-08ABFE5309C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16710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5313-8B8F-4501-BE36-B9E7D5849808}"/>
              </a:ext>
            </a:extLst>
          </p:cNvPr>
          <p:cNvSpPr>
            <a:spLocks noGrp="1"/>
          </p:cNvSpPr>
          <p:nvPr>
            <p:ph type="title"/>
          </p:nvPr>
        </p:nvSpPr>
        <p:spPr/>
        <p:txBody>
          <a:bodyPr/>
          <a:lstStyle/>
          <a:p>
            <a:r>
              <a:rPr lang="en-US" dirty="0"/>
              <a:t>Previous Year Recaps</a:t>
            </a:r>
          </a:p>
        </p:txBody>
      </p:sp>
      <p:pic>
        <p:nvPicPr>
          <p:cNvPr id="4" name="Online Media 3">
            <a:hlinkClick r:id="" action="ppaction://media"/>
            <a:extLst>
              <a:ext uri="{FF2B5EF4-FFF2-40B4-BE49-F238E27FC236}">
                <a16:creationId xmlns:a16="http://schemas.microsoft.com/office/drawing/2014/main" id="{AC7EBB22-1189-4CDF-8DD9-F897591FE864}"/>
              </a:ext>
            </a:extLst>
          </p:cNvPr>
          <p:cNvPicPr>
            <a:picLocks noGrp="1" noRot="1" noChangeAspect="1"/>
          </p:cNvPicPr>
          <p:nvPr>
            <p:ph idx="1"/>
            <a:videoFile r:link="rId1"/>
          </p:nvPr>
        </p:nvPicPr>
        <p:blipFill>
          <a:blip r:embed="rId3"/>
          <a:stretch>
            <a:fillRect/>
          </a:stretch>
        </p:blipFill>
        <p:spPr>
          <a:xfrm>
            <a:off x="2231136" y="2153412"/>
            <a:ext cx="7740565" cy="4354068"/>
          </a:xfrm>
          <a:prstGeom prst="rect">
            <a:avLst/>
          </a:prstGeom>
        </p:spPr>
      </p:pic>
      <p:sp>
        <p:nvSpPr>
          <p:cNvPr id="5" name="Footer Placeholder 4">
            <a:extLst>
              <a:ext uri="{FF2B5EF4-FFF2-40B4-BE49-F238E27FC236}">
                <a16:creationId xmlns:a16="http://schemas.microsoft.com/office/drawing/2014/main" id="{AA77B27E-2A9A-43B1-8F89-E995E9256AE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28713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50ECC-97AD-4468-A437-94146512DD63}"/>
              </a:ext>
            </a:extLst>
          </p:cNvPr>
          <p:cNvSpPr>
            <a:spLocks noGrp="1"/>
          </p:cNvSpPr>
          <p:nvPr>
            <p:ph type="title"/>
          </p:nvPr>
        </p:nvSpPr>
        <p:spPr/>
        <p:txBody>
          <a:bodyPr/>
          <a:lstStyle/>
          <a:p>
            <a:r>
              <a:rPr lang="en-US" dirty="0"/>
              <a:t>Previous Year Recaps</a:t>
            </a:r>
          </a:p>
        </p:txBody>
      </p:sp>
      <p:pic>
        <p:nvPicPr>
          <p:cNvPr id="4" name="Online Media 3">
            <a:hlinkClick r:id="" action="ppaction://media"/>
            <a:extLst>
              <a:ext uri="{FF2B5EF4-FFF2-40B4-BE49-F238E27FC236}">
                <a16:creationId xmlns:a16="http://schemas.microsoft.com/office/drawing/2014/main" id="{22514562-185E-49FF-B807-8CB69A19978F}"/>
              </a:ext>
            </a:extLst>
          </p:cNvPr>
          <p:cNvPicPr>
            <a:picLocks noGrp="1" noRot="1" noChangeAspect="1"/>
          </p:cNvPicPr>
          <p:nvPr>
            <p:ph idx="1"/>
            <a:videoFile r:link="rId1"/>
          </p:nvPr>
        </p:nvPicPr>
        <p:blipFill>
          <a:blip r:embed="rId3"/>
          <a:stretch>
            <a:fillRect/>
          </a:stretch>
        </p:blipFill>
        <p:spPr>
          <a:xfrm>
            <a:off x="2231136" y="2153412"/>
            <a:ext cx="7729728" cy="4347972"/>
          </a:xfrm>
          <a:prstGeom prst="rect">
            <a:avLst/>
          </a:prstGeom>
        </p:spPr>
      </p:pic>
      <p:sp>
        <p:nvSpPr>
          <p:cNvPr id="5" name="Footer Placeholder 4">
            <a:extLst>
              <a:ext uri="{FF2B5EF4-FFF2-40B4-BE49-F238E27FC236}">
                <a16:creationId xmlns:a16="http://schemas.microsoft.com/office/drawing/2014/main" id="{05EE1EBC-0837-4BAB-9BB1-3231F0D90A4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6516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FB13C-DFB7-4423-B098-38684E2097DC}"/>
              </a:ext>
            </a:extLst>
          </p:cNvPr>
          <p:cNvSpPr>
            <a:spLocks noGrp="1"/>
          </p:cNvSpPr>
          <p:nvPr>
            <p:ph type="title"/>
          </p:nvPr>
        </p:nvSpPr>
        <p:spPr/>
        <p:txBody>
          <a:bodyPr/>
          <a:lstStyle/>
          <a:p>
            <a:r>
              <a:rPr lang="en-US" dirty="0"/>
              <a:t>If your still </a:t>
            </a:r>
            <a:r>
              <a:rPr lang="en-US" dirty="0" err="1"/>
              <a:t>noT</a:t>
            </a:r>
            <a:r>
              <a:rPr lang="en-US" dirty="0"/>
              <a:t> Sure, read this</a:t>
            </a:r>
          </a:p>
        </p:txBody>
      </p:sp>
      <p:sp>
        <p:nvSpPr>
          <p:cNvPr id="3" name="Content Placeholder 2">
            <a:extLst>
              <a:ext uri="{FF2B5EF4-FFF2-40B4-BE49-F238E27FC236}">
                <a16:creationId xmlns:a16="http://schemas.microsoft.com/office/drawing/2014/main" id="{62B810C3-AC4E-4F11-80E6-E843904C4ED8}"/>
              </a:ext>
            </a:extLst>
          </p:cNvPr>
          <p:cNvSpPr>
            <a:spLocks noGrp="1"/>
          </p:cNvSpPr>
          <p:nvPr>
            <p:ph idx="1"/>
          </p:nvPr>
        </p:nvSpPr>
        <p:spPr/>
        <p:txBody>
          <a:bodyPr/>
          <a:lstStyle/>
          <a:p>
            <a:r>
              <a:rPr lang="en-US" b="1" dirty="0"/>
              <a:t>7 Reasons why your Business Should be Sponsoring an Event</a:t>
            </a:r>
          </a:p>
          <a:p>
            <a:pPr lvl="1"/>
            <a:r>
              <a:rPr lang="en-US" dirty="0">
                <a:hlinkClick r:id="rId2"/>
              </a:rPr>
              <a:t>https://www.linkedin.com/pulse/20140413181244-7672789-7-reasons-why-your-business-should-be-sponsoring-an-event/</a:t>
            </a:r>
            <a:r>
              <a:rPr lang="en-US" dirty="0"/>
              <a:t> </a:t>
            </a:r>
          </a:p>
        </p:txBody>
      </p:sp>
      <p:sp>
        <p:nvSpPr>
          <p:cNvPr id="4" name="Footer Placeholder 3">
            <a:extLst>
              <a:ext uri="{FF2B5EF4-FFF2-40B4-BE49-F238E27FC236}">
                <a16:creationId xmlns:a16="http://schemas.microsoft.com/office/drawing/2014/main" id="{6608F49F-BBD7-4757-A4B0-BCEABE644AE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8755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D899C-E44E-4A8C-BF9F-F6CD9ACF95FD}"/>
              </a:ext>
            </a:extLst>
          </p:cNvPr>
          <p:cNvSpPr>
            <a:spLocks noGrp="1"/>
          </p:cNvSpPr>
          <p:nvPr>
            <p:ph type="title"/>
          </p:nvPr>
        </p:nvSpPr>
        <p:spPr/>
        <p:txBody>
          <a:bodyPr>
            <a:normAutofit fontScale="90000"/>
          </a:bodyPr>
          <a:lstStyle/>
          <a:p>
            <a:br>
              <a:rPr lang="en-US" sz="3100" dirty="0"/>
            </a:br>
            <a:r>
              <a:rPr lang="en-US" sz="3100" dirty="0"/>
              <a:t>ABOUT THE FESTIVAL – </a:t>
            </a:r>
            <a:r>
              <a:rPr lang="en-US" sz="3100" dirty="0" err="1"/>
              <a:t>JUNe</a:t>
            </a:r>
            <a:r>
              <a:rPr lang="en-US" sz="3100" dirty="0"/>
              <a:t> 8, 2019</a:t>
            </a:r>
            <a:br>
              <a:rPr lang="en-US" b="1" dirty="0"/>
            </a:br>
            <a:endParaRPr lang="en-US" dirty="0"/>
          </a:p>
        </p:txBody>
      </p:sp>
      <p:sp>
        <p:nvSpPr>
          <p:cNvPr id="4" name="Shape 138">
            <a:extLst>
              <a:ext uri="{FF2B5EF4-FFF2-40B4-BE49-F238E27FC236}">
                <a16:creationId xmlns:a16="http://schemas.microsoft.com/office/drawing/2014/main" id="{A61E390B-B7C2-4504-BF66-EEAB5C6BC932}"/>
              </a:ext>
            </a:extLst>
          </p:cNvPr>
          <p:cNvSpPr>
            <a:spLocks noGrp="1"/>
          </p:cNvSpPr>
          <p:nvPr>
            <p:ph idx="1"/>
          </p:nvPr>
        </p:nvSpPr>
        <p:spPr>
          <a:xfrm>
            <a:off x="2230438" y="2638425"/>
            <a:ext cx="7731125" cy="3101975"/>
          </a:xfrm>
          <a:prstGeom prst="rect">
            <a:avLst/>
          </a:prstGeom>
          <a:noFill/>
          <a:ln>
            <a:noFill/>
          </a:ln>
        </p:spPr>
        <p:txBody>
          <a:bodyPr lIns="91425" tIns="45700" rIns="91425" bIns="45700" anchor="t" anchorCtr="0">
            <a:noAutofit/>
          </a:bodyPr>
          <a:lstStyle/>
          <a:p>
            <a:r>
              <a:rPr lang="en-US" dirty="0"/>
              <a:t>The 6th Annual NEPA Yoga Festival is a event bringing approximately 500 attendees to Montage Mountain Waterpark. Our festival features over 40 offerings throughout the weekend including yoga, meditation, music, hiking, wellness talks, inspirational talks, social gatherings, kids yoga and more. </a:t>
            </a:r>
          </a:p>
          <a:p>
            <a:r>
              <a:rPr lang="en-US" dirty="0"/>
              <a:t>This year we are offer boxed lunches and a swag bag for the first 100 to enter the festival. We have a designated check in area, where we can showcase all sponsors information or offer coupons or samples of products as another way to bring awareness to our sponsors. </a:t>
            </a:r>
          </a:p>
          <a:p>
            <a:pPr marL="0" marR="0" lvl="0" indent="0" algn="ctr" rtl="0">
              <a:spcBef>
                <a:spcPts val="0"/>
              </a:spcBef>
              <a:buSzPct val="25000"/>
              <a:buNone/>
            </a:pPr>
            <a:endParaRPr lang="en-US" sz="2000" dirty="0">
              <a:solidFill>
                <a:schemeClr val="dk1"/>
              </a:solidFill>
              <a:latin typeface="Calibri"/>
              <a:ea typeface="Calibri"/>
              <a:cs typeface="Calibri"/>
              <a:sym typeface="Calibri"/>
            </a:endParaRPr>
          </a:p>
        </p:txBody>
      </p:sp>
      <p:sp>
        <p:nvSpPr>
          <p:cNvPr id="3" name="Footer Placeholder 2">
            <a:extLst>
              <a:ext uri="{FF2B5EF4-FFF2-40B4-BE49-F238E27FC236}">
                <a16:creationId xmlns:a16="http://schemas.microsoft.com/office/drawing/2014/main" id="{DDC851A1-2B8F-4E6B-8115-B64DCDB2409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2309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1FDA-41C9-41A8-8E53-65D7EBD05888}"/>
              </a:ext>
            </a:extLst>
          </p:cNvPr>
          <p:cNvSpPr>
            <a:spLocks noGrp="1"/>
          </p:cNvSpPr>
          <p:nvPr>
            <p:ph type="title"/>
          </p:nvPr>
        </p:nvSpPr>
        <p:spPr/>
        <p:txBody>
          <a:bodyPr/>
          <a:lstStyle/>
          <a:p>
            <a:r>
              <a:rPr lang="en-US" dirty="0"/>
              <a:t>ABOUT OUR ATTENDEES</a:t>
            </a:r>
          </a:p>
        </p:txBody>
      </p:sp>
      <p:sp>
        <p:nvSpPr>
          <p:cNvPr id="3" name="Content Placeholder 2">
            <a:extLst>
              <a:ext uri="{FF2B5EF4-FFF2-40B4-BE49-F238E27FC236}">
                <a16:creationId xmlns:a16="http://schemas.microsoft.com/office/drawing/2014/main" id="{2DF8755A-3AEB-458D-BBBF-56CB719AE1A8}"/>
              </a:ext>
            </a:extLst>
          </p:cNvPr>
          <p:cNvSpPr>
            <a:spLocks noGrp="1"/>
          </p:cNvSpPr>
          <p:nvPr>
            <p:ph idx="1"/>
          </p:nvPr>
        </p:nvSpPr>
        <p:spPr/>
        <p:txBody>
          <a:bodyPr/>
          <a:lstStyle/>
          <a:p>
            <a:r>
              <a:rPr lang="en-US" dirty="0"/>
              <a:t>Our attendees are from the tri-state area, they are brand conscious, and passionate about health, yoga and overall wellbeing.  More importantly, our attendees are some of the most motivated, passionate, socially minded, environmentally aware, and forward thinking people on the planet. Reach them, and will most certainly influence others and take your brand well beyond the festivals borders.</a:t>
            </a:r>
          </a:p>
          <a:p>
            <a:r>
              <a:rPr lang="en-US" dirty="0"/>
              <a:t>Sponsors can expect effective exposure in this unsaturated market – and will reach not only the Yoga Festival Attendees, but to be visible until the next festival.  </a:t>
            </a:r>
          </a:p>
          <a:p>
            <a:endParaRPr lang="en-US" dirty="0"/>
          </a:p>
        </p:txBody>
      </p:sp>
      <p:sp>
        <p:nvSpPr>
          <p:cNvPr id="4" name="Footer Placeholder 3">
            <a:extLst>
              <a:ext uri="{FF2B5EF4-FFF2-40B4-BE49-F238E27FC236}">
                <a16:creationId xmlns:a16="http://schemas.microsoft.com/office/drawing/2014/main" id="{B5CE1A71-DFD4-40A5-B88E-13651EEEFB7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8763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D409-0673-4A8F-87B8-AC2F14D7039A}"/>
              </a:ext>
            </a:extLst>
          </p:cNvPr>
          <p:cNvSpPr>
            <a:spLocks noGrp="1"/>
          </p:cNvSpPr>
          <p:nvPr>
            <p:ph type="title"/>
          </p:nvPr>
        </p:nvSpPr>
        <p:spPr/>
        <p:txBody>
          <a:bodyPr/>
          <a:lstStyle/>
          <a:p>
            <a:r>
              <a:rPr lang="en-US" dirty="0"/>
              <a:t>THE NEARME DIFFERENCE</a:t>
            </a:r>
          </a:p>
        </p:txBody>
      </p:sp>
      <p:sp>
        <p:nvSpPr>
          <p:cNvPr id="3" name="Content Placeholder 2">
            <a:extLst>
              <a:ext uri="{FF2B5EF4-FFF2-40B4-BE49-F238E27FC236}">
                <a16:creationId xmlns:a16="http://schemas.microsoft.com/office/drawing/2014/main" id="{0A424643-8F86-4F82-8105-6FAD06F61A6C}"/>
              </a:ext>
            </a:extLst>
          </p:cNvPr>
          <p:cNvSpPr>
            <a:spLocks noGrp="1"/>
          </p:cNvSpPr>
          <p:nvPr>
            <p:ph idx="1"/>
          </p:nvPr>
        </p:nvSpPr>
        <p:spPr/>
        <p:txBody>
          <a:bodyPr>
            <a:normAutofit fontScale="70000" lnSpcReduction="20000"/>
          </a:bodyPr>
          <a:lstStyle/>
          <a:p>
            <a:pPr>
              <a:lnSpc>
                <a:spcPct val="120000"/>
              </a:lnSpc>
            </a:pPr>
            <a:r>
              <a:rPr lang="en-US" sz="2100" dirty="0"/>
              <a:t>Build your brand and become a sponsor NEPA Yoga Festival is creating a community of like-minded companies and organizations through positive partnership and sponsorship programs. Qualities of giving back to community and pioneering positive change are a common theme for all involved. </a:t>
            </a:r>
          </a:p>
          <a:p>
            <a:pPr>
              <a:lnSpc>
                <a:spcPct val="120000"/>
              </a:lnSpc>
            </a:pPr>
            <a:r>
              <a:rPr lang="en-US" sz="2100" dirty="0"/>
              <a:t>One girl with a dream to unite like-minded people created this festival, and runs it solely with a handful of dedicated friends. She has funded this project completely and has given a portion of the proceeds to charities. Being a part of this festival will not only allow it to be larger, better, and get more exposure, but will also increase the exposure of those involved. </a:t>
            </a:r>
          </a:p>
          <a:p>
            <a:pPr>
              <a:lnSpc>
                <a:spcPct val="120000"/>
              </a:lnSpc>
            </a:pPr>
            <a:r>
              <a:rPr lang="en-US" sz="2100" dirty="0"/>
              <a:t> And the best part?  We are not corporate...we are a locally owned festival and it shows.  Sponsors can expect effective exposure in this unsaturated market – and will reach not only Yoga Festival attendees.</a:t>
            </a:r>
          </a:p>
          <a:p>
            <a:endParaRPr lang="en-US" dirty="0"/>
          </a:p>
        </p:txBody>
      </p:sp>
      <p:sp>
        <p:nvSpPr>
          <p:cNvPr id="4" name="Footer Placeholder 3">
            <a:extLst>
              <a:ext uri="{FF2B5EF4-FFF2-40B4-BE49-F238E27FC236}">
                <a16:creationId xmlns:a16="http://schemas.microsoft.com/office/drawing/2014/main" id="{A3C09EA5-4F47-4BCB-92AA-14CC777819A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2468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E038-B453-41DD-B9F2-873061460E13}"/>
              </a:ext>
            </a:extLst>
          </p:cNvPr>
          <p:cNvSpPr>
            <a:spLocks noGrp="1"/>
          </p:cNvSpPr>
          <p:nvPr>
            <p:ph type="title"/>
          </p:nvPr>
        </p:nvSpPr>
        <p:spPr/>
        <p:txBody>
          <a:bodyPr/>
          <a:lstStyle/>
          <a:p>
            <a:r>
              <a:rPr lang="en-US" dirty="0"/>
              <a:t>Our Goal</a:t>
            </a:r>
          </a:p>
        </p:txBody>
      </p:sp>
      <p:sp>
        <p:nvSpPr>
          <p:cNvPr id="3" name="Content Placeholder 2">
            <a:extLst>
              <a:ext uri="{FF2B5EF4-FFF2-40B4-BE49-F238E27FC236}">
                <a16:creationId xmlns:a16="http://schemas.microsoft.com/office/drawing/2014/main" id="{F4C01FC4-57C6-460E-AF4F-FD7A7C6D09EE}"/>
              </a:ext>
            </a:extLst>
          </p:cNvPr>
          <p:cNvSpPr>
            <a:spLocks noGrp="1"/>
          </p:cNvSpPr>
          <p:nvPr>
            <p:ph idx="1"/>
          </p:nvPr>
        </p:nvSpPr>
        <p:spPr/>
        <p:txBody>
          <a:bodyPr>
            <a:normAutofit/>
          </a:bodyPr>
          <a:lstStyle/>
          <a:p>
            <a:r>
              <a:rPr lang="en-US" sz="2000" dirty="0"/>
              <a:t>Our goal is to ensure your investment in us not only feels good, but also has enormous value for your business. We will customize sponsorships to meet your specific marketing objectives and to enhance your partnership with us.</a:t>
            </a:r>
          </a:p>
          <a:p>
            <a:r>
              <a:rPr lang="en-US" sz="2000" dirty="0"/>
              <a:t>The main goal is to make sure your reap your investment and then some. This is a unique opportunity to reach your audience while their hearts and minds are open.</a:t>
            </a:r>
          </a:p>
          <a:p>
            <a:r>
              <a:rPr lang="en-US" sz="2000" dirty="0"/>
              <a:t>Don’t forget this investment is tax-deductible.</a:t>
            </a:r>
          </a:p>
        </p:txBody>
      </p:sp>
      <p:sp>
        <p:nvSpPr>
          <p:cNvPr id="4" name="Footer Placeholder 3">
            <a:extLst>
              <a:ext uri="{FF2B5EF4-FFF2-40B4-BE49-F238E27FC236}">
                <a16:creationId xmlns:a16="http://schemas.microsoft.com/office/drawing/2014/main" id="{7B7B13DA-DE0A-4024-A6D9-3565D57F839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38492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4984D-155A-4A4A-8BE5-10C4E258BF04}"/>
              </a:ext>
            </a:extLst>
          </p:cNvPr>
          <p:cNvSpPr>
            <a:spLocks noGrp="1"/>
          </p:cNvSpPr>
          <p:nvPr>
            <p:ph type="title"/>
          </p:nvPr>
        </p:nvSpPr>
        <p:spPr/>
        <p:txBody>
          <a:bodyPr/>
          <a:lstStyle/>
          <a:p>
            <a:r>
              <a:rPr lang="en-US" dirty="0"/>
              <a:t>Demographics</a:t>
            </a:r>
          </a:p>
        </p:txBody>
      </p:sp>
      <p:sp>
        <p:nvSpPr>
          <p:cNvPr id="3" name="Content Placeholder 2">
            <a:extLst>
              <a:ext uri="{FF2B5EF4-FFF2-40B4-BE49-F238E27FC236}">
                <a16:creationId xmlns:a16="http://schemas.microsoft.com/office/drawing/2014/main" id="{342D476A-DD7C-4C3D-B0F0-BABFA3CFAB19}"/>
              </a:ext>
            </a:extLst>
          </p:cNvPr>
          <p:cNvSpPr>
            <a:spLocks noGrp="1"/>
          </p:cNvSpPr>
          <p:nvPr>
            <p:ph idx="1"/>
          </p:nvPr>
        </p:nvSpPr>
        <p:spPr/>
        <p:txBody>
          <a:bodyPr/>
          <a:lstStyle/>
          <a:p>
            <a:r>
              <a:rPr lang="en-US" sz="2000" dirty="0"/>
              <a:t>Attendance: 700+ &amp; Waterpark attendees</a:t>
            </a:r>
          </a:p>
          <a:p>
            <a:r>
              <a:rPr lang="en-US" sz="2000" dirty="0"/>
              <a:t>Gender: Female 86% Male 14%</a:t>
            </a:r>
          </a:p>
          <a:p>
            <a:r>
              <a:rPr lang="en-US" sz="2000" dirty="0"/>
              <a:t>30% traveling to more that 25 miles to NEPA Yoga Festival</a:t>
            </a:r>
          </a:p>
          <a:p>
            <a:r>
              <a:rPr lang="en-US" sz="2000" dirty="0"/>
              <a:t>Income: 43% HH incomes +80K</a:t>
            </a:r>
          </a:p>
          <a:p>
            <a:r>
              <a:rPr lang="en-US" sz="2000" dirty="0"/>
              <a:t>Quality Reach: change leaders in their communities, affluent, educated and brand conscious.</a:t>
            </a:r>
          </a:p>
          <a:p>
            <a:endParaRPr lang="en-US" dirty="0"/>
          </a:p>
        </p:txBody>
      </p:sp>
      <p:sp>
        <p:nvSpPr>
          <p:cNvPr id="4" name="Footer Placeholder 3">
            <a:extLst>
              <a:ext uri="{FF2B5EF4-FFF2-40B4-BE49-F238E27FC236}">
                <a16:creationId xmlns:a16="http://schemas.microsoft.com/office/drawing/2014/main" id="{9982C53E-389F-40CF-B3CC-F22D117FCF7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7316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EC132-7C42-4403-B67C-9D4EE37CC390}"/>
              </a:ext>
            </a:extLst>
          </p:cNvPr>
          <p:cNvSpPr>
            <a:spLocks noGrp="1"/>
          </p:cNvSpPr>
          <p:nvPr>
            <p:ph type="title"/>
          </p:nvPr>
        </p:nvSpPr>
        <p:spPr/>
        <p:txBody>
          <a:bodyPr/>
          <a:lstStyle/>
          <a:p>
            <a:r>
              <a:rPr lang="en-US" dirty="0"/>
              <a:t>Attendance PY &amp; Projected</a:t>
            </a:r>
          </a:p>
        </p:txBody>
      </p:sp>
      <p:sp>
        <p:nvSpPr>
          <p:cNvPr id="3" name="Content Placeholder 2">
            <a:extLst>
              <a:ext uri="{FF2B5EF4-FFF2-40B4-BE49-F238E27FC236}">
                <a16:creationId xmlns:a16="http://schemas.microsoft.com/office/drawing/2014/main" id="{D3D4C7F6-15A9-42DB-80BE-D0FB6DE5731B}"/>
              </a:ext>
            </a:extLst>
          </p:cNvPr>
          <p:cNvSpPr>
            <a:spLocks noGrp="1"/>
          </p:cNvSpPr>
          <p:nvPr>
            <p:ph idx="1"/>
          </p:nvPr>
        </p:nvSpPr>
        <p:spPr/>
        <p:txBody>
          <a:bodyPr>
            <a:normAutofit/>
          </a:bodyPr>
          <a:lstStyle/>
          <a:p>
            <a:r>
              <a:rPr lang="en-US" dirty="0"/>
              <a:t>1</a:t>
            </a:r>
            <a:r>
              <a:rPr lang="en-US" baseline="30000" dirty="0"/>
              <a:t>st</a:t>
            </a:r>
            <a:r>
              <a:rPr lang="en-US" dirty="0"/>
              <a:t> event(Fall)  - 372 tickets sold – Waterpark was closed</a:t>
            </a:r>
          </a:p>
          <a:p>
            <a:r>
              <a:rPr lang="en-US" dirty="0"/>
              <a:t>2</a:t>
            </a:r>
            <a:r>
              <a:rPr lang="en-US" baseline="30000" dirty="0"/>
              <a:t>nd</a:t>
            </a:r>
            <a:r>
              <a:rPr lang="en-US" dirty="0"/>
              <a:t> Event - 415 tickets sold + 817 waterpark participants</a:t>
            </a:r>
          </a:p>
          <a:p>
            <a:r>
              <a:rPr lang="en-US" dirty="0"/>
              <a:t>3</a:t>
            </a:r>
            <a:r>
              <a:rPr lang="en-US" baseline="30000" dirty="0"/>
              <a:t>rd</a:t>
            </a:r>
            <a:r>
              <a:rPr lang="en-US" dirty="0"/>
              <a:t> Event - 512 ticket sold + 996 Water park participants</a:t>
            </a:r>
          </a:p>
          <a:p>
            <a:r>
              <a:rPr lang="en-US" dirty="0"/>
              <a:t>4</a:t>
            </a:r>
            <a:r>
              <a:rPr lang="en-US" baseline="30000" dirty="0"/>
              <a:t>th</a:t>
            </a:r>
            <a:r>
              <a:rPr lang="en-US" dirty="0"/>
              <a:t> Event - 448 tickets sold + 759 Waterpark participants</a:t>
            </a:r>
          </a:p>
          <a:p>
            <a:r>
              <a:rPr lang="en-US" dirty="0"/>
              <a:t>5</a:t>
            </a:r>
            <a:r>
              <a:rPr lang="en-US" baseline="30000" dirty="0"/>
              <a:t>th</a:t>
            </a:r>
            <a:r>
              <a:rPr lang="en-US" dirty="0"/>
              <a:t> Event(Fall) – 386 tickets sold – Waterpark was closed</a:t>
            </a:r>
          </a:p>
          <a:p>
            <a:r>
              <a:rPr lang="en-US" dirty="0"/>
              <a:t>6</a:t>
            </a:r>
            <a:r>
              <a:rPr lang="en-US" baseline="30000" dirty="0"/>
              <a:t>th</a:t>
            </a:r>
            <a:r>
              <a:rPr lang="en-US" dirty="0"/>
              <a:t> Event – 563 tickets sold + 1183 waterpark participants </a:t>
            </a:r>
          </a:p>
          <a:p>
            <a:r>
              <a:rPr lang="en-US" dirty="0"/>
              <a:t>Project for 2019 7</a:t>
            </a:r>
            <a:r>
              <a:rPr lang="en-US" baseline="30000" dirty="0"/>
              <a:t>th</a:t>
            </a:r>
            <a:r>
              <a:rPr lang="en-US" dirty="0"/>
              <a:t> Event – 700-900 + 1000-1500 at waterpark</a:t>
            </a:r>
          </a:p>
        </p:txBody>
      </p:sp>
      <p:sp>
        <p:nvSpPr>
          <p:cNvPr id="4" name="Footer Placeholder 3">
            <a:extLst>
              <a:ext uri="{FF2B5EF4-FFF2-40B4-BE49-F238E27FC236}">
                <a16:creationId xmlns:a16="http://schemas.microsoft.com/office/drawing/2014/main" id="{4EAA1629-5132-4B77-91A5-2692BD131EE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77413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59CC6-D893-47F3-8ADA-EEB757F22166}"/>
              </a:ext>
            </a:extLst>
          </p:cNvPr>
          <p:cNvSpPr>
            <a:spLocks noGrp="1"/>
          </p:cNvSpPr>
          <p:nvPr>
            <p:ph type="title"/>
          </p:nvPr>
        </p:nvSpPr>
        <p:spPr/>
        <p:txBody>
          <a:bodyPr/>
          <a:lstStyle/>
          <a:p>
            <a:r>
              <a:rPr lang="en-US" dirty="0"/>
              <a:t>Difference from previous years</a:t>
            </a:r>
          </a:p>
        </p:txBody>
      </p:sp>
      <p:sp>
        <p:nvSpPr>
          <p:cNvPr id="3" name="Content Placeholder 2">
            <a:extLst>
              <a:ext uri="{FF2B5EF4-FFF2-40B4-BE49-F238E27FC236}">
                <a16:creationId xmlns:a16="http://schemas.microsoft.com/office/drawing/2014/main" id="{066DA6B9-6EDC-422B-9577-8B9D516A2E87}"/>
              </a:ext>
            </a:extLst>
          </p:cNvPr>
          <p:cNvSpPr>
            <a:spLocks noGrp="1"/>
          </p:cNvSpPr>
          <p:nvPr>
            <p:ph idx="1"/>
          </p:nvPr>
        </p:nvSpPr>
        <p:spPr/>
        <p:txBody>
          <a:bodyPr/>
          <a:lstStyle/>
          <a:p>
            <a:r>
              <a:rPr lang="en-US" dirty="0"/>
              <a:t>Boxed lunches (GF &amp; Vegan Available)</a:t>
            </a:r>
          </a:p>
          <a:p>
            <a:r>
              <a:rPr lang="en-US" dirty="0"/>
              <a:t>Indoor meditation area</a:t>
            </a:r>
          </a:p>
          <a:p>
            <a:r>
              <a:rPr lang="en-US" dirty="0"/>
              <a:t>Hike</a:t>
            </a:r>
          </a:p>
          <a:p>
            <a:r>
              <a:rPr lang="en-US" dirty="0"/>
              <a:t>VIP Package</a:t>
            </a:r>
          </a:p>
          <a:p>
            <a:r>
              <a:rPr lang="en-US" dirty="0"/>
              <a:t>Wine Tastings</a:t>
            </a:r>
          </a:p>
          <a:p>
            <a:r>
              <a:rPr lang="en-US" dirty="0"/>
              <a:t>Collaboration &amp; Sponsorship with local Radio station 97.1 BHT</a:t>
            </a:r>
          </a:p>
          <a:p>
            <a:r>
              <a:rPr lang="en-US" dirty="0"/>
              <a:t>Montage Mountain is having its biggest and best year yet as well!</a:t>
            </a:r>
          </a:p>
          <a:p>
            <a:endParaRPr lang="en-US" dirty="0"/>
          </a:p>
          <a:p>
            <a:endParaRPr lang="en-US" dirty="0"/>
          </a:p>
        </p:txBody>
      </p:sp>
      <p:sp>
        <p:nvSpPr>
          <p:cNvPr id="4" name="Footer Placeholder 3">
            <a:extLst>
              <a:ext uri="{FF2B5EF4-FFF2-40B4-BE49-F238E27FC236}">
                <a16:creationId xmlns:a16="http://schemas.microsoft.com/office/drawing/2014/main" id="{547FF6D9-8CF4-4F11-8E89-DD6F43F9E83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5730970"/>
      </p:ext>
    </p:extLst>
  </p:cSld>
  <p:clrMapOvr>
    <a:masterClrMapping/>
  </p:clrMapOvr>
</p:sld>
</file>

<file path=ppt/theme/theme1.xml><?xml version="1.0" encoding="utf-8"?>
<a:theme xmlns:a="http://schemas.openxmlformats.org/drawingml/2006/main" name="Parcel">
  <a:themeElements>
    <a:clrScheme name="Custom 1">
      <a:dk1>
        <a:srgbClr val="000000"/>
      </a:dk1>
      <a:lt1>
        <a:srgbClr val="FFFFFF"/>
      </a:lt1>
      <a:dk2>
        <a:srgbClr val="4A5356"/>
      </a:dk2>
      <a:lt2>
        <a:srgbClr val="E8E3CE"/>
      </a:lt2>
      <a:accent1>
        <a:srgbClr val="00B0F0"/>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2717</TotalTime>
  <Words>1289</Words>
  <Application>Microsoft Office PowerPoint</Application>
  <PresentationFormat>Widescreen</PresentationFormat>
  <Paragraphs>131</Paragraphs>
  <Slides>22</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Gill Sans MT</vt:lpstr>
      <vt:lpstr>Parcel</vt:lpstr>
      <vt:lpstr>NEPA Yoga Festival Sponsorship</vt:lpstr>
      <vt:lpstr>NEPA Yoga Fest</vt:lpstr>
      <vt:lpstr> ABOUT THE FESTIVAL – JUNe 8, 2019 </vt:lpstr>
      <vt:lpstr>ABOUT OUR ATTENDEES</vt:lpstr>
      <vt:lpstr>THE NEARME DIFFERENCE</vt:lpstr>
      <vt:lpstr>Our Goal</vt:lpstr>
      <vt:lpstr>Demographics</vt:lpstr>
      <vt:lpstr>Attendance PY &amp; Projected</vt:lpstr>
      <vt:lpstr>Difference from previous years</vt:lpstr>
      <vt:lpstr>Some Useful Facts</vt:lpstr>
      <vt:lpstr>Partner with us as a Yoga Studio </vt:lpstr>
      <vt:lpstr>Sponsor us to make us better!</vt:lpstr>
      <vt:lpstr>Welcome Bag Donor</vt:lpstr>
      <vt:lpstr>Product Donor</vt:lpstr>
      <vt:lpstr>Ready to sponsor US?</vt:lpstr>
      <vt:lpstr>LEARN MORE &amp; CONTACT US</vt:lpstr>
      <vt:lpstr>News Articles</vt:lpstr>
      <vt:lpstr>Additional Resources </vt:lpstr>
      <vt:lpstr>Previous Year Recaps</vt:lpstr>
      <vt:lpstr>Previous Year Recaps</vt:lpstr>
      <vt:lpstr>Previous Year Recaps</vt:lpstr>
      <vt:lpstr>If your still noT Sure, read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NEPA Yoga Festival Sponsorship</dc:title>
  <dc:creator>King-Manganaro, Chelsea (US)</dc:creator>
  <cp:keywords/>
  <cp:lastModifiedBy>King-Manganaro, Chelsea (US)</cp:lastModifiedBy>
  <cp:revision>19</cp:revision>
  <dcterms:created xsi:type="dcterms:W3CDTF">2019-01-10T18:04:03Z</dcterms:created>
  <dcterms:modified xsi:type="dcterms:W3CDTF">2019-01-14T12:09:51Z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ACCT04\e294093</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
  </property>
  <property fmtid="{D5CDD505-2E9C-101B-9397-08002B2CF9AE}" pid="12" name="ExpCountry">
    <vt:lpwstr/>
  </property>
</Properties>
</file>